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45C47C-2C74-477F-A79A-2FCD22F68E31}"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en-US"/>
        </a:p>
      </dgm:t>
    </dgm:pt>
    <dgm:pt modelId="{4C042975-E32C-40EF-8CDA-0C2306674050}">
      <dgm:prSet phldrT="[Text]"/>
      <dgm:spPr/>
      <dgm:t>
        <a:bodyPr/>
        <a:lstStyle/>
        <a:p>
          <a:r>
            <a:rPr lang="en-US" dirty="0" smtClean="0"/>
            <a:t>24 Early Childhood Centers</a:t>
          </a:r>
          <a:endParaRPr lang="en-US" dirty="0"/>
        </a:p>
      </dgm:t>
    </dgm:pt>
    <dgm:pt modelId="{2B4D4812-E713-4A41-BCDC-A7ADB7BA11D4}" type="parTrans" cxnId="{E698DC6E-747F-44E5-B4B5-E376906DC195}">
      <dgm:prSet/>
      <dgm:spPr/>
      <dgm:t>
        <a:bodyPr/>
        <a:lstStyle/>
        <a:p>
          <a:endParaRPr lang="en-US"/>
        </a:p>
      </dgm:t>
    </dgm:pt>
    <dgm:pt modelId="{7559051A-D85B-480D-8AF5-C3E95500212F}" type="sibTrans" cxnId="{E698DC6E-747F-44E5-B4B5-E376906DC195}">
      <dgm:prSet/>
      <dgm:spPr/>
      <dgm:t>
        <a:bodyPr/>
        <a:lstStyle/>
        <a:p>
          <a:endParaRPr lang="en-US"/>
        </a:p>
      </dgm:t>
    </dgm:pt>
    <dgm:pt modelId="{7AB2E6EB-8B84-4F30-ADEC-A5D56B6B4687}">
      <dgm:prSet phldrT="[Text]"/>
      <dgm:spPr/>
      <dgm:t>
        <a:bodyPr/>
        <a:lstStyle/>
        <a:p>
          <a:r>
            <a:rPr lang="en-US" dirty="0" smtClean="0"/>
            <a:t>92 Elementary Schools</a:t>
          </a:r>
          <a:endParaRPr lang="en-US" dirty="0"/>
        </a:p>
      </dgm:t>
    </dgm:pt>
    <dgm:pt modelId="{FDCE7DD0-A6FF-4C76-888D-351EACBB0482}" type="parTrans" cxnId="{6FD22362-3AE3-45DA-B06F-605F480A960F}">
      <dgm:prSet/>
      <dgm:spPr/>
      <dgm:t>
        <a:bodyPr/>
        <a:lstStyle/>
        <a:p>
          <a:endParaRPr lang="en-US"/>
        </a:p>
      </dgm:t>
    </dgm:pt>
    <dgm:pt modelId="{E658D7E1-4FC8-470A-85A5-ABE02784661C}" type="sibTrans" cxnId="{6FD22362-3AE3-45DA-B06F-605F480A960F}">
      <dgm:prSet/>
      <dgm:spPr/>
      <dgm:t>
        <a:bodyPr/>
        <a:lstStyle/>
        <a:p>
          <a:endParaRPr lang="en-US"/>
        </a:p>
      </dgm:t>
    </dgm:pt>
    <dgm:pt modelId="{ED52101A-EBB7-4265-B444-4CD3B56F92D3}">
      <dgm:prSet phldrT="[Text]"/>
      <dgm:spPr/>
      <dgm:t>
        <a:bodyPr/>
        <a:lstStyle/>
        <a:p>
          <a:r>
            <a:rPr lang="en-US" dirty="0" smtClean="0"/>
            <a:t>9 High Schools</a:t>
          </a:r>
          <a:endParaRPr lang="en-US" dirty="0"/>
        </a:p>
      </dgm:t>
    </dgm:pt>
    <dgm:pt modelId="{6FA7638E-61C6-4EC7-B66D-F46E5C67BC52}" type="sibTrans" cxnId="{39F14794-9C9C-40B3-AA46-6C7F88A87371}">
      <dgm:prSet/>
      <dgm:spPr/>
      <dgm:t>
        <a:bodyPr/>
        <a:lstStyle/>
        <a:p>
          <a:endParaRPr lang="en-US"/>
        </a:p>
      </dgm:t>
    </dgm:pt>
    <dgm:pt modelId="{01C51931-7B3B-41AC-B487-80EF214403A3}" type="parTrans" cxnId="{39F14794-9C9C-40B3-AA46-6C7F88A87371}">
      <dgm:prSet/>
      <dgm:spPr/>
      <dgm:t>
        <a:bodyPr/>
        <a:lstStyle/>
        <a:p>
          <a:endParaRPr lang="en-US"/>
        </a:p>
      </dgm:t>
    </dgm:pt>
    <dgm:pt modelId="{79DAA11A-A4EB-41B3-B744-AEBD1A93CFD4}" type="pres">
      <dgm:prSet presAssocID="{2C45C47C-2C74-477F-A79A-2FCD22F68E31}" presName="linear" presStyleCnt="0">
        <dgm:presLayoutVars>
          <dgm:animLvl val="lvl"/>
          <dgm:resizeHandles val="exact"/>
        </dgm:presLayoutVars>
      </dgm:prSet>
      <dgm:spPr/>
      <dgm:t>
        <a:bodyPr/>
        <a:lstStyle/>
        <a:p>
          <a:endParaRPr lang="en-US"/>
        </a:p>
      </dgm:t>
    </dgm:pt>
    <dgm:pt modelId="{3C5BF225-E8DF-4322-8954-55FACB2A00ED}" type="pres">
      <dgm:prSet presAssocID="{4C042975-E32C-40EF-8CDA-0C2306674050}" presName="parentText" presStyleLbl="node1" presStyleIdx="0" presStyleCnt="3">
        <dgm:presLayoutVars>
          <dgm:chMax val="0"/>
          <dgm:bulletEnabled val="1"/>
        </dgm:presLayoutVars>
      </dgm:prSet>
      <dgm:spPr/>
      <dgm:t>
        <a:bodyPr/>
        <a:lstStyle/>
        <a:p>
          <a:endParaRPr lang="en-US"/>
        </a:p>
      </dgm:t>
    </dgm:pt>
    <dgm:pt modelId="{2F1D8706-E4ED-486C-B880-F55BE841FF8C}" type="pres">
      <dgm:prSet presAssocID="{7559051A-D85B-480D-8AF5-C3E95500212F}" presName="spacer" presStyleCnt="0"/>
      <dgm:spPr/>
    </dgm:pt>
    <dgm:pt modelId="{1C15611D-E649-4BC9-B9E2-26BF07813832}" type="pres">
      <dgm:prSet presAssocID="{7AB2E6EB-8B84-4F30-ADEC-A5D56B6B4687}" presName="parentText" presStyleLbl="node1" presStyleIdx="1" presStyleCnt="3">
        <dgm:presLayoutVars>
          <dgm:chMax val="0"/>
          <dgm:bulletEnabled val="1"/>
        </dgm:presLayoutVars>
      </dgm:prSet>
      <dgm:spPr/>
      <dgm:t>
        <a:bodyPr/>
        <a:lstStyle/>
        <a:p>
          <a:endParaRPr lang="en-US"/>
        </a:p>
      </dgm:t>
    </dgm:pt>
    <dgm:pt modelId="{5C42BD82-18E3-4DA8-AD38-436D6AFCB1EB}" type="pres">
      <dgm:prSet presAssocID="{E658D7E1-4FC8-470A-85A5-ABE02784661C}" presName="spacer" presStyleCnt="0"/>
      <dgm:spPr/>
    </dgm:pt>
    <dgm:pt modelId="{629DB4B4-8430-429A-904B-A3330C5367AD}" type="pres">
      <dgm:prSet presAssocID="{ED52101A-EBB7-4265-B444-4CD3B56F92D3}" presName="parentText" presStyleLbl="node1" presStyleIdx="2" presStyleCnt="3">
        <dgm:presLayoutVars>
          <dgm:chMax val="0"/>
          <dgm:bulletEnabled val="1"/>
        </dgm:presLayoutVars>
      </dgm:prSet>
      <dgm:spPr/>
      <dgm:t>
        <a:bodyPr/>
        <a:lstStyle/>
        <a:p>
          <a:endParaRPr lang="en-US"/>
        </a:p>
      </dgm:t>
    </dgm:pt>
  </dgm:ptLst>
  <dgm:cxnLst>
    <dgm:cxn modelId="{3C0D91D9-9673-441A-B5EF-01940270C643}" type="presOf" srcId="{7AB2E6EB-8B84-4F30-ADEC-A5D56B6B4687}" destId="{1C15611D-E649-4BC9-B9E2-26BF07813832}" srcOrd="0" destOrd="0" presId="urn:microsoft.com/office/officeart/2005/8/layout/vList2"/>
    <dgm:cxn modelId="{E698DC6E-747F-44E5-B4B5-E376906DC195}" srcId="{2C45C47C-2C74-477F-A79A-2FCD22F68E31}" destId="{4C042975-E32C-40EF-8CDA-0C2306674050}" srcOrd="0" destOrd="0" parTransId="{2B4D4812-E713-4A41-BCDC-A7ADB7BA11D4}" sibTransId="{7559051A-D85B-480D-8AF5-C3E95500212F}"/>
    <dgm:cxn modelId="{B5EBBFEA-6BE8-4A68-ACEC-65D131A41F72}" type="presOf" srcId="{2C45C47C-2C74-477F-A79A-2FCD22F68E31}" destId="{79DAA11A-A4EB-41B3-B744-AEBD1A93CFD4}" srcOrd="0" destOrd="0" presId="urn:microsoft.com/office/officeart/2005/8/layout/vList2"/>
    <dgm:cxn modelId="{7B5D7AA5-C958-4C93-9B4D-B626D99387EB}" type="presOf" srcId="{ED52101A-EBB7-4265-B444-4CD3B56F92D3}" destId="{629DB4B4-8430-429A-904B-A3330C5367AD}" srcOrd="0" destOrd="0" presId="urn:microsoft.com/office/officeart/2005/8/layout/vList2"/>
    <dgm:cxn modelId="{87E128F7-E4E1-4B5D-AECF-8E00FD11660C}" type="presOf" srcId="{4C042975-E32C-40EF-8CDA-0C2306674050}" destId="{3C5BF225-E8DF-4322-8954-55FACB2A00ED}" srcOrd="0" destOrd="0" presId="urn:microsoft.com/office/officeart/2005/8/layout/vList2"/>
    <dgm:cxn modelId="{39F14794-9C9C-40B3-AA46-6C7F88A87371}" srcId="{2C45C47C-2C74-477F-A79A-2FCD22F68E31}" destId="{ED52101A-EBB7-4265-B444-4CD3B56F92D3}" srcOrd="2" destOrd="0" parTransId="{01C51931-7B3B-41AC-B487-80EF214403A3}" sibTransId="{6FA7638E-61C6-4EC7-B66D-F46E5C67BC52}"/>
    <dgm:cxn modelId="{6FD22362-3AE3-45DA-B06F-605F480A960F}" srcId="{2C45C47C-2C74-477F-A79A-2FCD22F68E31}" destId="{7AB2E6EB-8B84-4F30-ADEC-A5D56B6B4687}" srcOrd="1" destOrd="0" parTransId="{FDCE7DD0-A6FF-4C76-888D-351EACBB0482}" sibTransId="{E658D7E1-4FC8-470A-85A5-ABE02784661C}"/>
    <dgm:cxn modelId="{79AC2204-D562-4EAE-A3CE-68DA26768256}" type="presParOf" srcId="{79DAA11A-A4EB-41B3-B744-AEBD1A93CFD4}" destId="{3C5BF225-E8DF-4322-8954-55FACB2A00ED}" srcOrd="0" destOrd="0" presId="urn:microsoft.com/office/officeart/2005/8/layout/vList2"/>
    <dgm:cxn modelId="{57D5F349-8D1B-453A-9ED6-C87E393FE439}" type="presParOf" srcId="{79DAA11A-A4EB-41B3-B744-AEBD1A93CFD4}" destId="{2F1D8706-E4ED-486C-B880-F55BE841FF8C}" srcOrd="1" destOrd="0" presId="urn:microsoft.com/office/officeart/2005/8/layout/vList2"/>
    <dgm:cxn modelId="{0CC1BF56-5E14-4158-949B-C8984DACB851}" type="presParOf" srcId="{79DAA11A-A4EB-41B3-B744-AEBD1A93CFD4}" destId="{1C15611D-E649-4BC9-B9E2-26BF07813832}" srcOrd="2" destOrd="0" presId="urn:microsoft.com/office/officeart/2005/8/layout/vList2"/>
    <dgm:cxn modelId="{40284874-433C-424C-B8A3-041B24DF80D4}" type="presParOf" srcId="{79DAA11A-A4EB-41B3-B744-AEBD1A93CFD4}" destId="{5C42BD82-18E3-4DA8-AD38-436D6AFCB1EB}" srcOrd="3" destOrd="0" presId="urn:microsoft.com/office/officeart/2005/8/layout/vList2"/>
    <dgm:cxn modelId="{98605C30-3E7B-40CE-BDD6-569AAFCF3232}" type="presParOf" srcId="{79DAA11A-A4EB-41B3-B744-AEBD1A93CFD4}" destId="{629DB4B4-8430-429A-904B-A3330C5367A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C373DD-311F-4615-AE9C-35BA5FF73416}"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en-US"/>
        </a:p>
      </dgm:t>
    </dgm:pt>
    <dgm:pt modelId="{1ED4CF70-4869-4F1B-8433-76D3EBFF23DC}">
      <dgm:prSet phldrT="[Text]"/>
      <dgm:spPr/>
      <dgm:t>
        <a:bodyPr/>
        <a:lstStyle/>
        <a:p>
          <a:r>
            <a:rPr lang="en-US" dirty="0" smtClean="0"/>
            <a:t>77 Evidence Based Accreditation</a:t>
          </a:r>
          <a:endParaRPr lang="en-US" dirty="0"/>
        </a:p>
      </dgm:t>
    </dgm:pt>
    <dgm:pt modelId="{619BA0FC-5BAE-4BB5-9C69-E60113FE9516}" type="parTrans" cxnId="{92321EB5-DB02-4C2C-A2C4-BD093B16F067}">
      <dgm:prSet/>
      <dgm:spPr/>
      <dgm:t>
        <a:bodyPr/>
        <a:lstStyle/>
        <a:p>
          <a:endParaRPr lang="en-US"/>
        </a:p>
      </dgm:t>
    </dgm:pt>
    <dgm:pt modelId="{369B0CE5-6F1C-4E81-A240-472124F06706}" type="sibTrans" cxnId="{92321EB5-DB02-4C2C-A2C4-BD093B16F067}">
      <dgm:prSet/>
      <dgm:spPr/>
      <dgm:t>
        <a:bodyPr/>
        <a:lstStyle/>
        <a:p>
          <a:endParaRPr lang="en-US"/>
        </a:p>
      </dgm:t>
    </dgm:pt>
    <dgm:pt modelId="{044C7867-953F-4518-BCB1-C00A4AA046C8}">
      <dgm:prSet phldrT="[Text]"/>
      <dgm:spPr/>
      <dgm:t>
        <a:bodyPr/>
        <a:lstStyle/>
        <a:p>
          <a:r>
            <a:rPr lang="en-US" dirty="0" smtClean="0"/>
            <a:t>14 Dual Accredited AdvancED</a:t>
          </a:r>
          <a:endParaRPr lang="en-US" dirty="0"/>
        </a:p>
      </dgm:t>
    </dgm:pt>
    <dgm:pt modelId="{85B509E5-41A6-4391-A266-C76CDEF371AF}" type="parTrans" cxnId="{EF16A67A-609A-49F6-A2EB-74B72C582109}">
      <dgm:prSet/>
      <dgm:spPr/>
      <dgm:t>
        <a:bodyPr/>
        <a:lstStyle/>
        <a:p>
          <a:endParaRPr lang="en-US"/>
        </a:p>
      </dgm:t>
    </dgm:pt>
    <dgm:pt modelId="{FAE4DC01-2C18-4C64-BFAE-80852997463D}" type="sibTrans" cxnId="{EF16A67A-609A-49F6-A2EB-74B72C582109}">
      <dgm:prSet/>
      <dgm:spPr/>
      <dgm:t>
        <a:bodyPr/>
        <a:lstStyle/>
        <a:p>
          <a:endParaRPr lang="en-US"/>
        </a:p>
      </dgm:t>
    </dgm:pt>
    <dgm:pt modelId="{2500E051-0472-42B2-85D8-609571C266F4}">
      <dgm:prSet phldrT="[Text]"/>
      <dgm:spPr/>
      <dgm:t>
        <a:bodyPr/>
        <a:lstStyle/>
        <a:p>
          <a:r>
            <a:rPr lang="en-US" dirty="0" smtClean="0"/>
            <a:t>9 Dual Accredited WASC</a:t>
          </a:r>
          <a:endParaRPr lang="en-US" dirty="0"/>
        </a:p>
      </dgm:t>
    </dgm:pt>
    <dgm:pt modelId="{ABD87063-F216-44D1-9795-315C8B688061}" type="parTrans" cxnId="{CEC369BD-A702-49D9-A215-A862C5243D25}">
      <dgm:prSet/>
      <dgm:spPr/>
      <dgm:t>
        <a:bodyPr/>
        <a:lstStyle/>
        <a:p>
          <a:endParaRPr lang="en-US"/>
        </a:p>
      </dgm:t>
    </dgm:pt>
    <dgm:pt modelId="{F8A26973-1677-4224-A965-BF5BE9C65BC6}" type="sibTrans" cxnId="{CEC369BD-A702-49D9-A215-A862C5243D25}">
      <dgm:prSet/>
      <dgm:spPr/>
      <dgm:t>
        <a:bodyPr/>
        <a:lstStyle/>
        <a:p>
          <a:endParaRPr lang="en-US"/>
        </a:p>
      </dgm:t>
    </dgm:pt>
    <dgm:pt modelId="{8DB2BB41-26FF-4801-AF78-5DD317996D87}">
      <dgm:prSet phldrT="[Text]"/>
      <dgm:spPr/>
      <dgm:t>
        <a:bodyPr/>
        <a:lstStyle/>
        <a:p>
          <a:r>
            <a:rPr lang="en-US" dirty="0" smtClean="0"/>
            <a:t>1 Dual Accreditation CCLE</a:t>
          </a:r>
          <a:endParaRPr lang="en-US" dirty="0"/>
        </a:p>
      </dgm:t>
    </dgm:pt>
    <dgm:pt modelId="{BC25FFD4-C7D1-4F5B-8414-B95237337BAE}" type="parTrans" cxnId="{86C44497-6EE0-41AC-A2BC-0CC74D86F285}">
      <dgm:prSet/>
      <dgm:spPr/>
      <dgm:t>
        <a:bodyPr/>
        <a:lstStyle/>
        <a:p>
          <a:endParaRPr lang="en-US"/>
        </a:p>
      </dgm:t>
    </dgm:pt>
    <dgm:pt modelId="{4C46F052-0869-4CA7-86E4-3930BD3261C7}" type="sibTrans" cxnId="{86C44497-6EE0-41AC-A2BC-0CC74D86F285}">
      <dgm:prSet/>
      <dgm:spPr/>
      <dgm:t>
        <a:bodyPr/>
        <a:lstStyle/>
        <a:p>
          <a:endParaRPr lang="en-US"/>
        </a:p>
      </dgm:t>
    </dgm:pt>
    <dgm:pt modelId="{9495CBFE-33B0-4B3A-A6FA-EC74112DB6BC}">
      <dgm:prSet phldrT="[Text]"/>
      <dgm:spPr/>
      <dgm:t>
        <a:bodyPr/>
        <a:lstStyle/>
        <a:p>
          <a:r>
            <a:rPr lang="en-US" dirty="0" smtClean="0"/>
            <a:t>1 Standards Based Accreditation</a:t>
          </a:r>
          <a:endParaRPr lang="en-US" dirty="0"/>
        </a:p>
      </dgm:t>
    </dgm:pt>
    <dgm:pt modelId="{36318ACA-A0E3-4975-867C-824DD9DB028F}" type="parTrans" cxnId="{D28C8C90-FD20-44B7-BDB5-2D7EFFB19093}">
      <dgm:prSet/>
      <dgm:spPr/>
      <dgm:t>
        <a:bodyPr/>
        <a:lstStyle/>
        <a:p>
          <a:endParaRPr lang="en-US"/>
        </a:p>
      </dgm:t>
    </dgm:pt>
    <dgm:pt modelId="{019E5039-3C77-4274-A2A5-3C8C317A4C65}" type="sibTrans" cxnId="{D28C8C90-FD20-44B7-BDB5-2D7EFFB19093}">
      <dgm:prSet/>
      <dgm:spPr/>
      <dgm:t>
        <a:bodyPr/>
        <a:lstStyle/>
        <a:p>
          <a:endParaRPr lang="en-US"/>
        </a:p>
      </dgm:t>
    </dgm:pt>
    <dgm:pt modelId="{58DBF363-E05A-47A0-A7B7-DF51AA32DF87}">
      <dgm:prSet phldrT="[Text]"/>
      <dgm:spPr/>
      <dgm:t>
        <a:bodyPr/>
        <a:lstStyle/>
        <a:p>
          <a:r>
            <a:rPr lang="en-US" dirty="0" smtClean="0"/>
            <a:t>23 Early Childhood</a:t>
          </a:r>
          <a:endParaRPr lang="en-US" dirty="0"/>
        </a:p>
      </dgm:t>
    </dgm:pt>
    <dgm:pt modelId="{5C7821FC-C9DC-4571-A11B-7CC4A396C41D}" type="parTrans" cxnId="{B4B10BF7-DF55-488F-93D1-E9CBC808D232}">
      <dgm:prSet/>
      <dgm:spPr/>
    </dgm:pt>
    <dgm:pt modelId="{B8B6107D-13E1-434A-9D5F-554CBF5F518C}" type="sibTrans" cxnId="{B4B10BF7-DF55-488F-93D1-E9CBC808D232}">
      <dgm:prSet/>
      <dgm:spPr/>
    </dgm:pt>
    <dgm:pt modelId="{8ECB1642-C34A-444C-93B2-2D37B3DC8241}" type="pres">
      <dgm:prSet presAssocID="{AAC373DD-311F-4615-AE9C-35BA5FF73416}" presName="linear" presStyleCnt="0">
        <dgm:presLayoutVars>
          <dgm:animLvl val="lvl"/>
          <dgm:resizeHandles val="exact"/>
        </dgm:presLayoutVars>
      </dgm:prSet>
      <dgm:spPr/>
      <dgm:t>
        <a:bodyPr/>
        <a:lstStyle/>
        <a:p>
          <a:endParaRPr lang="en-US"/>
        </a:p>
      </dgm:t>
    </dgm:pt>
    <dgm:pt modelId="{170EDC4D-5E0A-4527-AD8A-34969C979C51}" type="pres">
      <dgm:prSet presAssocID="{1ED4CF70-4869-4F1B-8433-76D3EBFF23DC}" presName="parentText" presStyleLbl="node1" presStyleIdx="0" presStyleCnt="6">
        <dgm:presLayoutVars>
          <dgm:chMax val="0"/>
          <dgm:bulletEnabled val="1"/>
        </dgm:presLayoutVars>
      </dgm:prSet>
      <dgm:spPr/>
      <dgm:t>
        <a:bodyPr/>
        <a:lstStyle/>
        <a:p>
          <a:endParaRPr lang="en-US"/>
        </a:p>
      </dgm:t>
    </dgm:pt>
    <dgm:pt modelId="{A4571826-19BA-4216-90B0-76B77637B607}" type="pres">
      <dgm:prSet presAssocID="{369B0CE5-6F1C-4E81-A240-472124F06706}" presName="spacer" presStyleCnt="0"/>
      <dgm:spPr/>
    </dgm:pt>
    <dgm:pt modelId="{7A7D58C9-5EF7-4BD2-B8B5-2AB23E38A60D}" type="pres">
      <dgm:prSet presAssocID="{9495CBFE-33B0-4B3A-A6FA-EC74112DB6BC}" presName="parentText" presStyleLbl="node1" presStyleIdx="1" presStyleCnt="6">
        <dgm:presLayoutVars>
          <dgm:chMax val="0"/>
          <dgm:bulletEnabled val="1"/>
        </dgm:presLayoutVars>
      </dgm:prSet>
      <dgm:spPr/>
      <dgm:t>
        <a:bodyPr/>
        <a:lstStyle/>
        <a:p>
          <a:endParaRPr lang="en-US"/>
        </a:p>
      </dgm:t>
    </dgm:pt>
    <dgm:pt modelId="{BCE249DD-F0B5-44E7-8F12-4AEEEBBC7FAA}" type="pres">
      <dgm:prSet presAssocID="{019E5039-3C77-4274-A2A5-3C8C317A4C65}" presName="spacer" presStyleCnt="0"/>
      <dgm:spPr/>
    </dgm:pt>
    <dgm:pt modelId="{B33D91DF-1A7C-4198-91C4-55F4199BCDA2}" type="pres">
      <dgm:prSet presAssocID="{58DBF363-E05A-47A0-A7B7-DF51AA32DF87}" presName="parentText" presStyleLbl="node1" presStyleIdx="2" presStyleCnt="6">
        <dgm:presLayoutVars>
          <dgm:chMax val="0"/>
          <dgm:bulletEnabled val="1"/>
        </dgm:presLayoutVars>
      </dgm:prSet>
      <dgm:spPr/>
      <dgm:t>
        <a:bodyPr/>
        <a:lstStyle/>
        <a:p>
          <a:endParaRPr lang="en-US"/>
        </a:p>
      </dgm:t>
    </dgm:pt>
    <dgm:pt modelId="{B8671235-369F-4333-B9A1-F7FBC4593462}" type="pres">
      <dgm:prSet presAssocID="{B8B6107D-13E1-434A-9D5F-554CBF5F518C}" presName="spacer" presStyleCnt="0"/>
      <dgm:spPr/>
    </dgm:pt>
    <dgm:pt modelId="{F1AE179A-9542-48BF-887B-06AEF84E30B6}" type="pres">
      <dgm:prSet presAssocID="{044C7867-953F-4518-BCB1-C00A4AA046C8}" presName="parentText" presStyleLbl="node1" presStyleIdx="3" presStyleCnt="6">
        <dgm:presLayoutVars>
          <dgm:chMax val="0"/>
          <dgm:bulletEnabled val="1"/>
        </dgm:presLayoutVars>
      </dgm:prSet>
      <dgm:spPr/>
      <dgm:t>
        <a:bodyPr/>
        <a:lstStyle/>
        <a:p>
          <a:endParaRPr lang="en-US"/>
        </a:p>
      </dgm:t>
    </dgm:pt>
    <dgm:pt modelId="{8B5650A9-FB4F-4831-BEA4-E7E2C76F7BAF}" type="pres">
      <dgm:prSet presAssocID="{FAE4DC01-2C18-4C64-BFAE-80852997463D}" presName="spacer" presStyleCnt="0"/>
      <dgm:spPr/>
    </dgm:pt>
    <dgm:pt modelId="{780888CB-62EA-42E1-98EC-FA83F5A9FEF1}" type="pres">
      <dgm:prSet presAssocID="{2500E051-0472-42B2-85D8-609571C266F4}" presName="parentText" presStyleLbl="node1" presStyleIdx="4" presStyleCnt="6">
        <dgm:presLayoutVars>
          <dgm:chMax val="0"/>
          <dgm:bulletEnabled val="1"/>
        </dgm:presLayoutVars>
      </dgm:prSet>
      <dgm:spPr/>
      <dgm:t>
        <a:bodyPr/>
        <a:lstStyle/>
        <a:p>
          <a:endParaRPr lang="en-US"/>
        </a:p>
      </dgm:t>
    </dgm:pt>
    <dgm:pt modelId="{0389D2AC-CDBF-48F7-9A73-38190421DD7B}" type="pres">
      <dgm:prSet presAssocID="{F8A26973-1677-4224-A965-BF5BE9C65BC6}" presName="spacer" presStyleCnt="0"/>
      <dgm:spPr/>
    </dgm:pt>
    <dgm:pt modelId="{A30FEC2D-8CEF-4B91-9832-0E6AEB0574C5}" type="pres">
      <dgm:prSet presAssocID="{8DB2BB41-26FF-4801-AF78-5DD317996D87}" presName="parentText" presStyleLbl="node1" presStyleIdx="5" presStyleCnt="6">
        <dgm:presLayoutVars>
          <dgm:chMax val="0"/>
          <dgm:bulletEnabled val="1"/>
        </dgm:presLayoutVars>
      </dgm:prSet>
      <dgm:spPr/>
      <dgm:t>
        <a:bodyPr/>
        <a:lstStyle/>
        <a:p>
          <a:endParaRPr lang="en-US"/>
        </a:p>
      </dgm:t>
    </dgm:pt>
  </dgm:ptLst>
  <dgm:cxnLst>
    <dgm:cxn modelId="{0BD3CA54-EEF3-4587-8A65-B1455B41F50A}" type="presOf" srcId="{2500E051-0472-42B2-85D8-609571C266F4}" destId="{780888CB-62EA-42E1-98EC-FA83F5A9FEF1}" srcOrd="0" destOrd="0" presId="urn:microsoft.com/office/officeart/2005/8/layout/vList2"/>
    <dgm:cxn modelId="{B4B10BF7-DF55-488F-93D1-E9CBC808D232}" srcId="{AAC373DD-311F-4615-AE9C-35BA5FF73416}" destId="{58DBF363-E05A-47A0-A7B7-DF51AA32DF87}" srcOrd="2" destOrd="0" parTransId="{5C7821FC-C9DC-4571-A11B-7CC4A396C41D}" sibTransId="{B8B6107D-13E1-434A-9D5F-554CBF5F518C}"/>
    <dgm:cxn modelId="{CD1008B7-C0D7-4112-9D4B-6E7AB697D541}" type="presOf" srcId="{044C7867-953F-4518-BCB1-C00A4AA046C8}" destId="{F1AE179A-9542-48BF-887B-06AEF84E30B6}" srcOrd="0" destOrd="0" presId="urn:microsoft.com/office/officeart/2005/8/layout/vList2"/>
    <dgm:cxn modelId="{92321EB5-DB02-4C2C-A2C4-BD093B16F067}" srcId="{AAC373DD-311F-4615-AE9C-35BA5FF73416}" destId="{1ED4CF70-4869-4F1B-8433-76D3EBFF23DC}" srcOrd="0" destOrd="0" parTransId="{619BA0FC-5BAE-4BB5-9C69-E60113FE9516}" sibTransId="{369B0CE5-6F1C-4E81-A240-472124F06706}"/>
    <dgm:cxn modelId="{CEC369BD-A702-49D9-A215-A862C5243D25}" srcId="{AAC373DD-311F-4615-AE9C-35BA5FF73416}" destId="{2500E051-0472-42B2-85D8-609571C266F4}" srcOrd="4" destOrd="0" parTransId="{ABD87063-F216-44D1-9795-315C8B688061}" sibTransId="{F8A26973-1677-4224-A965-BF5BE9C65BC6}"/>
    <dgm:cxn modelId="{1DAE32D2-0BA6-44EC-A856-FFEA534E9F9D}" type="presOf" srcId="{9495CBFE-33B0-4B3A-A6FA-EC74112DB6BC}" destId="{7A7D58C9-5EF7-4BD2-B8B5-2AB23E38A60D}" srcOrd="0" destOrd="0" presId="urn:microsoft.com/office/officeart/2005/8/layout/vList2"/>
    <dgm:cxn modelId="{65675368-4010-40E7-B175-51D6331638A6}" type="presOf" srcId="{8DB2BB41-26FF-4801-AF78-5DD317996D87}" destId="{A30FEC2D-8CEF-4B91-9832-0E6AEB0574C5}" srcOrd="0" destOrd="0" presId="urn:microsoft.com/office/officeart/2005/8/layout/vList2"/>
    <dgm:cxn modelId="{9F0257A6-D229-414F-B074-44770077C932}" type="presOf" srcId="{AAC373DD-311F-4615-AE9C-35BA5FF73416}" destId="{8ECB1642-C34A-444C-93B2-2D37B3DC8241}" srcOrd="0" destOrd="0" presId="urn:microsoft.com/office/officeart/2005/8/layout/vList2"/>
    <dgm:cxn modelId="{E95C9764-820C-4CEE-BA02-4CA15556E996}" type="presOf" srcId="{1ED4CF70-4869-4F1B-8433-76D3EBFF23DC}" destId="{170EDC4D-5E0A-4527-AD8A-34969C979C51}" srcOrd="0" destOrd="0" presId="urn:microsoft.com/office/officeart/2005/8/layout/vList2"/>
    <dgm:cxn modelId="{FC39A881-A569-4EC0-8896-02B04A8A2C4F}" type="presOf" srcId="{58DBF363-E05A-47A0-A7B7-DF51AA32DF87}" destId="{B33D91DF-1A7C-4198-91C4-55F4199BCDA2}" srcOrd="0" destOrd="0" presId="urn:microsoft.com/office/officeart/2005/8/layout/vList2"/>
    <dgm:cxn modelId="{86C44497-6EE0-41AC-A2BC-0CC74D86F285}" srcId="{AAC373DD-311F-4615-AE9C-35BA5FF73416}" destId="{8DB2BB41-26FF-4801-AF78-5DD317996D87}" srcOrd="5" destOrd="0" parTransId="{BC25FFD4-C7D1-4F5B-8414-B95237337BAE}" sibTransId="{4C46F052-0869-4CA7-86E4-3930BD3261C7}"/>
    <dgm:cxn modelId="{EF16A67A-609A-49F6-A2EB-74B72C582109}" srcId="{AAC373DD-311F-4615-AE9C-35BA5FF73416}" destId="{044C7867-953F-4518-BCB1-C00A4AA046C8}" srcOrd="3" destOrd="0" parTransId="{85B509E5-41A6-4391-A266-C76CDEF371AF}" sibTransId="{FAE4DC01-2C18-4C64-BFAE-80852997463D}"/>
    <dgm:cxn modelId="{D28C8C90-FD20-44B7-BDB5-2D7EFFB19093}" srcId="{AAC373DD-311F-4615-AE9C-35BA5FF73416}" destId="{9495CBFE-33B0-4B3A-A6FA-EC74112DB6BC}" srcOrd="1" destOrd="0" parTransId="{36318ACA-A0E3-4975-867C-824DD9DB028F}" sibTransId="{019E5039-3C77-4274-A2A5-3C8C317A4C65}"/>
    <dgm:cxn modelId="{9E6B950D-9E9F-4F60-AF25-A2C1BB7EDA68}" type="presParOf" srcId="{8ECB1642-C34A-444C-93B2-2D37B3DC8241}" destId="{170EDC4D-5E0A-4527-AD8A-34969C979C51}" srcOrd="0" destOrd="0" presId="urn:microsoft.com/office/officeart/2005/8/layout/vList2"/>
    <dgm:cxn modelId="{A1C94798-50A4-4343-842B-8D8E55356BC8}" type="presParOf" srcId="{8ECB1642-C34A-444C-93B2-2D37B3DC8241}" destId="{A4571826-19BA-4216-90B0-76B77637B607}" srcOrd="1" destOrd="0" presId="urn:microsoft.com/office/officeart/2005/8/layout/vList2"/>
    <dgm:cxn modelId="{97E0E14A-E3CF-4B60-BFC0-3DBD3DC5881C}" type="presParOf" srcId="{8ECB1642-C34A-444C-93B2-2D37B3DC8241}" destId="{7A7D58C9-5EF7-4BD2-B8B5-2AB23E38A60D}" srcOrd="2" destOrd="0" presId="urn:microsoft.com/office/officeart/2005/8/layout/vList2"/>
    <dgm:cxn modelId="{1F3234D5-2C5B-4CAB-BDE0-F924C12A1EF7}" type="presParOf" srcId="{8ECB1642-C34A-444C-93B2-2D37B3DC8241}" destId="{BCE249DD-F0B5-44E7-8F12-4AEEEBBC7FAA}" srcOrd="3" destOrd="0" presId="urn:microsoft.com/office/officeart/2005/8/layout/vList2"/>
    <dgm:cxn modelId="{6F032690-FCE0-47A8-8CF4-31F557FBA7EA}" type="presParOf" srcId="{8ECB1642-C34A-444C-93B2-2D37B3DC8241}" destId="{B33D91DF-1A7C-4198-91C4-55F4199BCDA2}" srcOrd="4" destOrd="0" presId="urn:microsoft.com/office/officeart/2005/8/layout/vList2"/>
    <dgm:cxn modelId="{29B4F835-15FA-40A5-819F-BC8A68CA5149}" type="presParOf" srcId="{8ECB1642-C34A-444C-93B2-2D37B3DC8241}" destId="{B8671235-369F-4333-B9A1-F7FBC4593462}" srcOrd="5" destOrd="0" presId="urn:microsoft.com/office/officeart/2005/8/layout/vList2"/>
    <dgm:cxn modelId="{427B0D14-8E18-4213-8DD5-7BECBAA5B23C}" type="presParOf" srcId="{8ECB1642-C34A-444C-93B2-2D37B3DC8241}" destId="{F1AE179A-9542-48BF-887B-06AEF84E30B6}" srcOrd="6" destOrd="0" presId="urn:microsoft.com/office/officeart/2005/8/layout/vList2"/>
    <dgm:cxn modelId="{ECC76D4E-D513-43BA-A64D-8E4CC58B408A}" type="presParOf" srcId="{8ECB1642-C34A-444C-93B2-2D37B3DC8241}" destId="{8B5650A9-FB4F-4831-BEA4-E7E2C76F7BAF}" srcOrd="7" destOrd="0" presId="urn:microsoft.com/office/officeart/2005/8/layout/vList2"/>
    <dgm:cxn modelId="{663005A1-0CC9-4ED4-ABFE-B1DE36F63D2D}" type="presParOf" srcId="{8ECB1642-C34A-444C-93B2-2D37B3DC8241}" destId="{780888CB-62EA-42E1-98EC-FA83F5A9FEF1}" srcOrd="8" destOrd="0" presId="urn:microsoft.com/office/officeart/2005/8/layout/vList2"/>
    <dgm:cxn modelId="{E97E61A3-EAD2-4A53-B066-1EF1EAB54002}" type="presParOf" srcId="{8ECB1642-C34A-444C-93B2-2D37B3DC8241}" destId="{0389D2AC-CDBF-48F7-9A73-38190421DD7B}" srcOrd="9" destOrd="0" presId="urn:microsoft.com/office/officeart/2005/8/layout/vList2"/>
    <dgm:cxn modelId="{0F757BFF-7ED7-4582-811F-0B652886B739}" type="presParOf" srcId="{8ECB1642-C34A-444C-93B2-2D37B3DC8241}" destId="{A30FEC2D-8CEF-4B91-9832-0E6AEB0574C5}" srcOrd="1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C373DD-311F-4615-AE9C-35BA5FF73416}" type="doc">
      <dgm:prSet loTypeId="urn:microsoft.com/office/officeart/2005/8/layout/vList2" loCatId="list" qsTypeId="urn:microsoft.com/office/officeart/2005/8/quickstyle/simple1" qsCatId="simple" csTypeId="urn:microsoft.com/office/officeart/2005/8/colors/colorful1#3" csCatId="colorful" phldr="1"/>
      <dgm:spPr/>
      <dgm:t>
        <a:bodyPr/>
        <a:lstStyle/>
        <a:p>
          <a:endParaRPr lang="en-US"/>
        </a:p>
      </dgm:t>
    </dgm:pt>
    <dgm:pt modelId="{1ED4CF70-4869-4F1B-8433-76D3EBFF23DC}">
      <dgm:prSet phldrT="[Text]" custT="1"/>
      <dgm:spPr/>
      <dgm:t>
        <a:bodyPr/>
        <a:lstStyle/>
        <a:p>
          <a:r>
            <a:rPr lang="en-US" sz="4000" dirty="0" smtClean="0"/>
            <a:t>62 Granted in 2014/2015</a:t>
          </a:r>
          <a:endParaRPr lang="en-US" sz="4000" dirty="0"/>
        </a:p>
      </dgm:t>
    </dgm:pt>
    <dgm:pt modelId="{619BA0FC-5BAE-4BB5-9C69-E60113FE9516}" type="parTrans" cxnId="{92321EB5-DB02-4C2C-A2C4-BD093B16F067}">
      <dgm:prSet/>
      <dgm:spPr/>
      <dgm:t>
        <a:bodyPr/>
        <a:lstStyle/>
        <a:p>
          <a:endParaRPr lang="en-US"/>
        </a:p>
      </dgm:t>
    </dgm:pt>
    <dgm:pt modelId="{369B0CE5-6F1C-4E81-A240-472124F06706}" type="sibTrans" cxnId="{92321EB5-DB02-4C2C-A2C4-BD093B16F067}">
      <dgm:prSet/>
      <dgm:spPr/>
      <dgm:t>
        <a:bodyPr/>
        <a:lstStyle/>
        <a:p>
          <a:endParaRPr lang="en-US"/>
        </a:p>
      </dgm:t>
    </dgm:pt>
    <dgm:pt modelId="{FA5E3BEE-1071-4393-B938-CD5051F8EBA9}">
      <dgm:prSet phldrT="[Text]" custT="1"/>
      <dgm:spPr/>
      <dgm:t>
        <a:bodyPr/>
        <a:lstStyle/>
        <a:p>
          <a:r>
            <a:rPr lang="en-US" sz="4000" dirty="0" smtClean="0"/>
            <a:t>37 Granted in 2015/2016</a:t>
          </a:r>
          <a:endParaRPr lang="en-US" sz="4000" dirty="0"/>
        </a:p>
      </dgm:t>
    </dgm:pt>
    <dgm:pt modelId="{5C084C20-151B-4950-B58D-8450311A1F58}" type="parTrans" cxnId="{B08A097D-12D2-4DBD-AAE5-3DB38640FA9A}">
      <dgm:prSet/>
      <dgm:spPr/>
      <dgm:t>
        <a:bodyPr/>
        <a:lstStyle/>
        <a:p>
          <a:endParaRPr lang="en-US"/>
        </a:p>
      </dgm:t>
    </dgm:pt>
    <dgm:pt modelId="{0C9BE06E-9A5F-4DE5-A803-1E4A9163CDCF}" type="sibTrans" cxnId="{B08A097D-12D2-4DBD-AAE5-3DB38640FA9A}">
      <dgm:prSet/>
      <dgm:spPr/>
      <dgm:t>
        <a:bodyPr/>
        <a:lstStyle/>
        <a:p>
          <a:endParaRPr lang="en-US"/>
        </a:p>
      </dgm:t>
    </dgm:pt>
    <dgm:pt modelId="{8ECB1642-C34A-444C-93B2-2D37B3DC8241}" type="pres">
      <dgm:prSet presAssocID="{AAC373DD-311F-4615-AE9C-35BA5FF73416}" presName="linear" presStyleCnt="0">
        <dgm:presLayoutVars>
          <dgm:animLvl val="lvl"/>
          <dgm:resizeHandles val="exact"/>
        </dgm:presLayoutVars>
      </dgm:prSet>
      <dgm:spPr/>
      <dgm:t>
        <a:bodyPr/>
        <a:lstStyle/>
        <a:p>
          <a:endParaRPr lang="en-US"/>
        </a:p>
      </dgm:t>
    </dgm:pt>
    <dgm:pt modelId="{170EDC4D-5E0A-4527-AD8A-34969C979C51}" type="pres">
      <dgm:prSet presAssocID="{1ED4CF70-4869-4F1B-8433-76D3EBFF23DC}" presName="parentText" presStyleLbl="node1" presStyleIdx="0" presStyleCnt="2">
        <dgm:presLayoutVars>
          <dgm:chMax val="0"/>
          <dgm:bulletEnabled val="1"/>
        </dgm:presLayoutVars>
      </dgm:prSet>
      <dgm:spPr/>
      <dgm:t>
        <a:bodyPr/>
        <a:lstStyle/>
        <a:p>
          <a:endParaRPr lang="en-US"/>
        </a:p>
      </dgm:t>
    </dgm:pt>
    <dgm:pt modelId="{A4571826-19BA-4216-90B0-76B77637B607}" type="pres">
      <dgm:prSet presAssocID="{369B0CE5-6F1C-4E81-A240-472124F06706}" presName="spacer" presStyleCnt="0"/>
      <dgm:spPr/>
    </dgm:pt>
    <dgm:pt modelId="{0BE745A9-962D-4BA4-8772-D04CE4F23BB4}" type="pres">
      <dgm:prSet presAssocID="{FA5E3BEE-1071-4393-B938-CD5051F8EBA9}" presName="parentText" presStyleLbl="node1" presStyleIdx="1" presStyleCnt="2" custLinFactNeighborX="-35000" custLinFactNeighborY="4274">
        <dgm:presLayoutVars>
          <dgm:chMax val="0"/>
          <dgm:bulletEnabled val="1"/>
        </dgm:presLayoutVars>
      </dgm:prSet>
      <dgm:spPr/>
      <dgm:t>
        <a:bodyPr/>
        <a:lstStyle/>
        <a:p>
          <a:endParaRPr lang="en-US"/>
        </a:p>
      </dgm:t>
    </dgm:pt>
  </dgm:ptLst>
  <dgm:cxnLst>
    <dgm:cxn modelId="{961BA63F-76D4-4DD9-A9A7-8306F7E25758}" type="presOf" srcId="{1ED4CF70-4869-4F1B-8433-76D3EBFF23DC}" destId="{170EDC4D-5E0A-4527-AD8A-34969C979C51}" srcOrd="0" destOrd="0" presId="urn:microsoft.com/office/officeart/2005/8/layout/vList2"/>
    <dgm:cxn modelId="{F98E8767-8FA2-4A41-A0BA-6EE7546EEE45}" type="presOf" srcId="{FA5E3BEE-1071-4393-B938-CD5051F8EBA9}" destId="{0BE745A9-962D-4BA4-8772-D04CE4F23BB4}" srcOrd="0" destOrd="0" presId="urn:microsoft.com/office/officeart/2005/8/layout/vList2"/>
    <dgm:cxn modelId="{92321EB5-DB02-4C2C-A2C4-BD093B16F067}" srcId="{AAC373DD-311F-4615-AE9C-35BA5FF73416}" destId="{1ED4CF70-4869-4F1B-8433-76D3EBFF23DC}" srcOrd="0" destOrd="0" parTransId="{619BA0FC-5BAE-4BB5-9C69-E60113FE9516}" sibTransId="{369B0CE5-6F1C-4E81-A240-472124F06706}"/>
    <dgm:cxn modelId="{B08A097D-12D2-4DBD-AAE5-3DB38640FA9A}" srcId="{AAC373DD-311F-4615-AE9C-35BA5FF73416}" destId="{FA5E3BEE-1071-4393-B938-CD5051F8EBA9}" srcOrd="1" destOrd="0" parTransId="{5C084C20-151B-4950-B58D-8450311A1F58}" sibTransId="{0C9BE06E-9A5F-4DE5-A803-1E4A9163CDCF}"/>
    <dgm:cxn modelId="{9BCDF93E-499F-413C-BC52-3794C1FE7B8D}" type="presOf" srcId="{AAC373DD-311F-4615-AE9C-35BA5FF73416}" destId="{8ECB1642-C34A-444C-93B2-2D37B3DC8241}" srcOrd="0" destOrd="0" presId="urn:microsoft.com/office/officeart/2005/8/layout/vList2"/>
    <dgm:cxn modelId="{F18BCC2D-0AD2-458F-827F-B0CC53375877}" type="presParOf" srcId="{8ECB1642-C34A-444C-93B2-2D37B3DC8241}" destId="{170EDC4D-5E0A-4527-AD8A-34969C979C51}" srcOrd="0" destOrd="0" presId="urn:microsoft.com/office/officeart/2005/8/layout/vList2"/>
    <dgm:cxn modelId="{CD8CFE1A-6AE3-48D7-885F-95CD50263A74}" type="presParOf" srcId="{8ECB1642-C34A-444C-93B2-2D37B3DC8241}" destId="{A4571826-19BA-4216-90B0-76B77637B607}" srcOrd="1" destOrd="0" presId="urn:microsoft.com/office/officeart/2005/8/layout/vList2"/>
    <dgm:cxn modelId="{85854B84-9AE6-4BAB-848A-8A6EB5912DD4}" type="presParOf" srcId="{8ECB1642-C34A-444C-93B2-2D37B3DC8241}" destId="{0BE745A9-962D-4BA4-8772-D04CE4F23BB4}"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BF225-E8DF-4322-8954-55FACB2A00ED}">
      <dsp:nvSpPr>
        <dsp:cNvPr id="0" name=""/>
        <dsp:cNvSpPr/>
      </dsp:nvSpPr>
      <dsp:spPr>
        <a:xfrm>
          <a:off x="0" y="483759"/>
          <a:ext cx="4876800"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24 Early Childhood Centers</a:t>
          </a:r>
          <a:endParaRPr lang="en-US" sz="3200" kern="1200" dirty="0"/>
        </a:p>
      </dsp:txBody>
      <dsp:txXfrm>
        <a:off x="37467" y="521226"/>
        <a:ext cx="4801866" cy="692586"/>
      </dsp:txXfrm>
    </dsp:sp>
    <dsp:sp modelId="{1C15611D-E649-4BC9-B9E2-26BF07813832}">
      <dsp:nvSpPr>
        <dsp:cNvPr id="0" name=""/>
        <dsp:cNvSpPr/>
      </dsp:nvSpPr>
      <dsp:spPr>
        <a:xfrm>
          <a:off x="0" y="1343439"/>
          <a:ext cx="4876800" cy="7675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92 Elementary Schools</a:t>
          </a:r>
          <a:endParaRPr lang="en-US" sz="3200" kern="1200" dirty="0"/>
        </a:p>
      </dsp:txBody>
      <dsp:txXfrm>
        <a:off x="37467" y="1380906"/>
        <a:ext cx="4801866" cy="692586"/>
      </dsp:txXfrm>
    </dsp:sp>
    <dsp:sp modelId="{629DB4B4-8430-429A-904B-A3330C5367AD}">
      <dsp:nvSpPr>
        <dsp:cNvPr id="0" name=""/>
        <dsp:cNvSpPr/>
      </dsp:nvSpPr>
      <dsp:spPr>
        <a:xfrm>
          <a:off x="0" y="2203120"/>
          <a:ext cx="4876800" cy="7675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9 High Schools</a:t>
          </a:r>
          <a:endParaRPr lang="en-US" sz="3200" kern="1200" dirty="0"/>
        </a:p>
      </dsp:txBody>
      <dsp:txXfrm>
        <a:off x="37467" y="2240587"/>
        <a:ext cx="4801866"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0EDC4D-5E0A-4527-AD8A-34969C979C51}">
      <dsp:nvSpPr>
        <dsp:cNvPr id="0" name=""/>
        <dsp:cNvSpPr/>
      </dsp:nvSpPr>
      <dsp:spPr>
        <a:xfrm>
          <a:off x="0" y="53124"/>
          <a:ext cx="6096000" cy="59962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77 Evidence Based Accreditation</a:t>
          </a:r>
          <a:endParaRPr lang="en-US" sz="2500" kern="1200" dirty="0"/>
        </a:p>
      </dsp:txBody>
      <dsp:txXfrm>
        <a:off x="29271" y="82395"/>
        <a:ext cx="6037458" cy="541083"/>
      </dsp:txXfrm>
    </dsp:sp>
    <dsp:sp modelId="{7A7D58C9-5EF7-4BD2-B8B5-2AB23E38A60D}">
      <dsp:nvSpPr>
        <dsp:cNvPr id="0" name=""/>
        <dsp:cNvSpPr/>
      </dsp:nvSpPr>
      <dsp:spPr>
        <a:xfrm>
          <a:off x="0" y="724749"/>
          <a:ext cx="6096000" cy="59962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1 Standards Based Accreditation</a:t>
          </a:r>
          <a:endParaRPr lang="en-US" sz="2500" kern="1200" dirty="0"/>
        </a:p>
      </dsp:txBody>
      <dsp:txXfrm>
        <a:off x="29271" y="754020"/>
        <a:ext cx="6037458" cy="541083"/>
      </dsp:txXfrm>
    </dsp:sp>
    <dsp:sp modelId="{B33D91DF-1A7C-4198-91C4-55F4199BCDA2}">
      <dsp:nvSpPr>
        <dsp:cNvPr id="0" name=""/>
        <dsp:cNvSpPr/>
      </dsp:nvSpPr>
      <dsp:spPr>
        <a:xfrm>
          <a:off x="0" y="1396375"/>
          <a:ext cx="6096000" cy="59962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23 Early Childhood</a:t>
          </a:r>
          <a:endParaRPr lang="en-US" sz="2500" kern="1200" dirty="0"/>
        </a:p>
      </dsp:txBody>
      <dsp:txXfrm>
        <a:off x="29271" y="1425646"/>
        <a:ext cx="6037458" cy="541083"/>
      </dsp:txXfrm>
    </dsp:sp>
    <dsp:sp modelId="{F1AE179A-9542-48BF-887B-06AEF84E30B6}">
      <dsp:nvSpPr>
        <dsp:cNvPr id="0" name=""/>
        <dsp:cNvSpPr/>
      </dsp:nvSpPr>
      <dsp:spPr>
        <a:xfrm>
          <a:off x="0" y="2068000"/>
          <a:ext cx="6096000" cy="59962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14 Dual Accredited AdvancED</a:t>
          </a:r>
          <a:endParaRPr lang="en-US" sz="2500" kern="1200" dirty="0"/>
        </a:p>
      </dsp:txBody>
      <dsp:txXfrm>
        <a:off x="29271" y="2097271"/>
        <a:ext cx="6037458" cy="541083"/>
      </dsp:txXfrm>
    </dsp:sp>
    <dsp:sp modelId="{780888CB-62EA-42E1-98EC-FA83F5A9FEF1}">
      <dsp:nvSpPr>
        <dsp:cNvPr id="0" name=""/>
        <dsp:cNvSpPr/>
      </dsp:nvSpPr>
      <dsp:spPr>
        <a:xfrm>
          <a:off x="0" y="2739625"/>
          <a:ext cx="6096000" cy="599625"/>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9 Dual Accredited WASC</a:t>
          </a:r>
          <a:endParaRPr lang="en-US" sz="2500" kern="1200" dirty="0"/>
        </a:p>
      </dsp:txBody>
      <dsp:txXfrm>
        <a:off x="29271" y="2768896"/>
        <a:ext cx="6037458" cy="541083"/>
      </dsp:txXfrm>
    </dsp:sp>
    <dsp:sp modelId="{A30FEC2D-8CEF-4B91-9832-0E6AEB0574C5}">
      <dsp:nvSpPr>
        <dsp:cNvPr id="0" name=""/>
        <dsp:cNvSpPr/>
      </dsp:nvSpPr>
      <dsp:spPr>
        <a:xfrm>
          <a:off x="0" y="3411250"/>
          <a:ext cx="6096000" cy="59962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1 Dual Accreditation CCLE</a:t>
          </a:r>
          <a:endParaRPr lang="en-US" sz="2500" kern="1200" dirty="0"/>
        </a:p>
      </dsp:txBody>
      <dsp:txXfrm>
        <a:off x="29271" y="3440521"/>
        <a:ext cx="6037458" cy="5410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0EDC4D-5E0A-4527-AD8A-34969C979C51}">
      <dsp:nvSpPr>
        <dsp:cNvPr id="0" name=""/>
        <dsp:cNvSpPr/>
      </dsp:nvSpPr>
      <dsp:spPr>
        <a:xfrm>
          <a:off x="0" y="721599"/>
          <a:ext cx="6096000" cy="1216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62 Granted in 2014/2015</a:t>
          </a:r>
          <a:endParaRPr lang="en-US" sz="4000" kern="1200" dirty="0"/>
        </a:p>
      </dsp:txBody>
      <dsp:txXfrm>
        <a:off x="59399" y="780998"/>
        <a:ext cx="5977202" cy="1098002"/>
      </dsp:txXfrm>
    </dsp:sp>
    <dsp:sp modelId="{0BE745A9-962D-4BA4-8772-D04CE4F23BB4}">
      <dsp:nvSpPr>
        <dsp:cNvPr id="0" name=""/>
        <dsp:cNvSpPr/>
      </dsp:nvSpPr>
      <dsp:spPr>
        <a:xfrm>
          <a:off x="0" y="2133600"/>
          <a:ext cx="6096000" cy="1216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a:lnSpc>
              <a:spcPct val="90000"/>
            </a:lnSpc>
            <a:spcBef>
              <a:spcPct val="0"/>
            </a:spcBef>
            <a:spcAft>
              <a:spcPct val="35000"/>
            </a:spcAft>
          </a:pPr>
          <a:r>
            <a:rPr lang="en-US" sz="4000" kern="1200" dirty="0" smtClean="0"/>
            <a:t>37 Granted in 2015/2016</a:t>
          </a:r>
          <a:endParaRPr lang="en-US" sz="4000" kern="1200" dirty="0"/>
        </a:p>
      </dsp:txBody>
      <dsp:txXfrm>
        <a:off x="59399" y="2192999"/>
        <a:ext cx="59772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DCC548-A39B-4025-9C86-A9DFCCB50FD3}" type="datetimeFigureOut">
              <a:rPr lang="en-US" smtClean="0"/>
              <a:t>12/8/2016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453A64-B137-467B-A68E-93C27F0E1FCE}" type="slidenum">
              <a:rPr lang="en-US" smtClean="0"/>
              <a:t>‹#›</a:t>
            </a:fld>
            <a:endParaRPr lang="en-US"/>
          </a:p>
        </p:txBody>
      </p:sp>
    </p:spTree>
    <p:extLst>
      <p:ext uri="{BB962C8B-B14F-4D97-AF65-F5344CB8AC3E}">
        <p14:creationId xmlns:p14="http://schemas.microsoft.com/office/powerpoint/2010/main" val="1494534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4EB2D38-1E00-4F7E-928A-BB76F52DAF15}" type="slidenum">
              <a:rPr lang="en-US"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7BDD573-DA02-49C2-BD89-99B09C8A7CC0}"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B25B44-A0CF-4071-94FE-8FFCFB8ACA9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176189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25B44-A0CF-4071-94FE-8FFCFB8ACA9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2647123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25B44-A0CF-4071-94FE-8FFCFB8ACA9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6956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25B44-A0CF-4071-94FE-8FFCFB8ACA9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183852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B25B44-A0CF-4071-94FE-8FFCFB8ACA98}"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159426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B25B44-A0CF-4071-94FE-8FFCFB8ACA98}"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2279902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B25B44-A0CF-4071-94FE-8FFCFB8ACA98}"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28410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B25B44-A0CF-4071-94FE-8FFCFB8ACA98}"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48297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25B44-A0CF-4071-94FE-8FFCFB8ACA98}"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208011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25B44-A0CF-4071-94FE-8FFCFB8ACA98}"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293303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B25B44-A0CF-4071-94FE-8FFCFB8ACA98}"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6E3E7-3732-4C9B-BEFD-78D45A97C7FB}" type="slidenum">
              <a:rPr lang="en-US" smtClean="0"/>
              <a:t>‹#›</a:t>
            </a:fld>
            <a:endParaRPr lang="en-US"/>
          </a:p>
        </p:txBody>
      </p:sp>
    </p:spTree>
    <p:extLst>
      <p:ext uri="{BB962C8B-B14F-4D97-AF65-F5344CB8AC3E}">
        <p14:creationId xmlns:p14="http://schemas.microsoft.com/office/powerpoint/2010/main" val="411184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25B44-A0CF-4071-94FE-8FFCFB8ACA98}" type="datetimeFigureOut">
              <a:rPr lang="en-US" smtClean="0"/>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6E3E7-3732-4C9B-BEFD-78D45A97C7FB}" type="slidenum">
              <a:rPr lang="en-US" smtClean="0"/>
              <a:t>‹#›</a:t>
            </a:fld>
            <a:endParaRPr lang="en-US"/>
          </a:p>
        </p:txBody>
      </p:sp>
    </p:spTree>
    <p:extLst>
      <p:ext uri="{BB962C8B-B14F-4D97-AF65-F5344CB8AC3E}">
        <p14:creationId xmlns:p14="http://schemas.microsoft.com/office/powerpoint/2010/main" val="35556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
          <p:cNvSpPr>
            <a:spLocks noChangeArrowheads="1"/>
          </p:cNvSpPr>
          <p:nvPr/>
        </p:nvSpPr>
        <p:spPr bwMode="auto">
          <a:xfrm>
            <a:off x="2362200" y="1371600"/>
            <a:ext cx="460851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800" b="1">
                <a:latin typeface="Calibri" pitchFamily="34" charset="0"/>
              </a:rPr>
              <a:t>Accredited Schools By Type</a:t>
            </a:r>
          </a:p>
          <a:p>
            <a:pPr algn="ctr" eaLnBrk="1" hangingPunct="1"/>
            <a:r>
              <a:rPr lang="en-US" altLang="en-US" b="1">
                <a:latin typeface="Calibri" pitchFamily="34" charset="0"/>
              </a:rPr>
              <a:t>Total: 692</a:t>
            </a:r>
            <a:endParaRPr lang="en-US" altLang="en-US">
              <a:latin typeface="Calibri" pitchFamily="34" charset="0"/>
            </a:endParaRPr>
          </a:p>
        </p:txBody>
      </p:sp>
      <p:pic>
        <p:nvPicPr>
          <p:cNvPr id="2052" name="Picture 3" descr="M:\LCMS-National Mission\1_LCMS School Ministry\Logos and Images\2016 Rebranding - TO USE\NLSA Logo\NLSA_green-gray-onel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28625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0" name="Chart 6"/>
          <p:cNvGraphicFramePr>
            <a:graphicFrameLocks/>
          </p:cNvGraphicFramePr>
          <p:nvPr/>
        </p:nvGraphicFramePr>
        <p:xfrm>
          <a:off x="787400" y="2057400"/>
          <a:ext cx="6959600" cy="4851400"/>
        </p:xfrm>
        <a:graphic>
          <a:graphicData uri="http://schemas.openxmlformats.org/presentationml/2006/ole">
            <mc:AlternateContent xmlns:mc="http://schemas.openxmlformats.org/markup-compatibility/2006">
              <mc:Choice xmlns:v="urn:schemas-microsoft-com:vml" Requires="v">
                <p:oleObj spid="_x0000_s1026" r:id="rId4" imgW="6962235" imgH="4846740" progId="Excel.Chart.8">
                  <p:embed/>
                </p:oleObj>
              </mc:Choice>
              <mc:Fallback>
                <p:oleObj r:id="rId4" imgW="6962235" imgH="4846740"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400" y="2057400"/>
                        <a:ext cx="6959600" cy="485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68876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457200" y="996950"/>
            <a:ext cx="8382000" cy="4648200"/>
          </a:xfrm>
          <a:prstGeom prst="rect">
            <a:avLst/>
          </a:prstGeom>
          <a:noFill/>
          <a:ln w="9525">
            <a:noFill/>
            <a:miter lim="800000"/>
            <a:headEnd/>
            <a:tailEnd/>
          </a:ln>
          <a:effectLst/>
        </p:spPr>
        <p:txBody>
          <a:bodyPr anchor="ctr">
            <a:spAutoFit/>
          </a:bodyPr>
          <a:lstStyle/>
          <a:p>
            <a: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pPr>
            <a:r>
              <a:rPr lang="en-US" sz="4000" b="1" dirty="0">
                <a:latin typeface="+mn-lt"/>
                <a:ea typeface="Times New Roman" pitchFamily="18" charset="0"/>
                <a:cs typeface="Arial" pitchFamily="34" charset="0"/>
              </a:rPr>
              <a:t>MAJOR DEFICIENCY</a:t>
            </a:r>
            <a:r>
              <a:rPr lang="en-US" sz="4000" b="1" dirty="0">
                <a:latin typeface="Arial" pitchFamily="34" charset="0"/>
                <a:ea typeface="Times New Roman" pitchFamily="18" charset="0"/>
                <a:cs typeface="Arial" pitchFamily="34" charset="0"/>
              </a:rPr>
              <a:t>: </a:t>
            </a:r>
          </a:p>
          <a:p>
            <a: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defRPr/>
            </a:pPr>
            <a:r>
              <a:rPr lang="en-US" sz="3200" dirty="0">
                <a:latin typeface="+mn-lt"/>
                <a:ea typeface="Times New Roman" pitchFamily="18" charset="0"/>
                <a:cs typeface="Arial" pitchFamily="34" charset="0"/>
              </a:rPr>
              <a:t>Any condition that is based on an NLSA standard which has a </a:t>
            </a:r>
            <a:r>
              <a:rPr lang="en-US" sz="3200" u="sng" dirty="0">
                <a:latin typeface="+mn-lt"/>
                <a:ea typeface="Times New Roman" pitchFamily="18" charset="0"/>
                <a:cs typeface="Arial" pitchFamily="34" charset="0"/>
              </a:rPr>
              <a:t>severe negative effect </a:t>
            </a:r>
            <a:r>
              <a:rPr lang="en-US" sz="3200" dirty="0">
                <a:latin typeface="+mn-lt"/>
                <a:ea typeface="Times New Roman" pitchFamily="18" charset="0"/>
                <a:cs typeface="Arial" pitchFamily="34" charset="0"/>
              </a:rPr>
              <a:t>on the </a:t>
            </a:r>
            <a:r>
              <a:rPr lang="en-US" sz="3200" u="sng" dirty="0">
                <a:latin typeface="+mn-lt"/>
                <a:ea typeface="Times New Roman" pitchFamily="18" charset="0"/>
                <a:cs typeface="Arial" pitchFamily="34" charset="0"/>
              </a:rPr>
              <a:t>quality of education</a:t>
            </a:r>
            <a:r>
              <a:rPr lang="en-US" sz="3200" dirty="0">
                <a:latin typeface="+mn-lt"/>
                <a:ea typeface="Times New Roman" pitchFamily="18" charset="0"/>
                <a:cs typeface="Arial" pitchFamily="34" charset="0"/>
              </a:rPr>
              <a:t>, the </a:t>
            </a:r>
            <a:r>
              <a:rPr lang="en-US" sz="3200" u="sng" dirty="0">
                <a:latin typeface="+mn-lt"/>
                <a:ea typeface="Times New Roman" pitchFamily="18" charset="0"/>
                <a:cs typeface="Arial" pitchFamily="34" charset="0"/>
              </a:rPr>
              <a:t>ministry of the school</a:t>
            </a:r>
            <a:r>
              <a:rPr lang="en-US" sz="3200" dirty="0">
                <a:latin typeface="+mn-lt"/>
                <a:ea typeface="Times New Roman" pitchFamily="18" charset="0"/>
                <a:cs typeface="Arial" pitchFamily="34" charset="0"/>
              </a:rPr>
              <a:t>, and/or </a:t>
            </a:r>
            <a:r>
              <a:rPr lang="en-US" sz="3200" u="sng" dirty="0">
                <a:latin typeface="+mn-lt"/>
                <a:ea typeface="Times New Roman" pitchFamily="18" charset="0"/>
                <a:cs typeface="Arial" pitchFamily="34" charset="0"/>
              </a:rPr>
              <a:t>endangers</a:t>
            </a:r>
            <a:r>
              <a:rPr lang="en-US" sz="3200" dirty="0">
                <a:latin typeface="+mn-lt"/>
                <a:ea typeface="Times New Roman" pitchFamily="18" charset="0"/>
                <a:cs typeface="Arial" pitchFamily="34" charset="0"/>
              </a:rPr>
              <a:t> the </a:t>
            </a:r>
            <a:r>
              <a:rPr lang="en-US" sz="3200" u="sng" dirty="0">
                <a:latin typeface="+mn-lt"/>
                <a:ea typeface="Times New Roman" pitchFamily="18" charset="0"/>
                <a:cs typeface="Arial" pitchFamily="34" charset="0"/>
              </a:rPr>
              <a:t>health or safety </a:t>
            </a:r>
            <a:r>
              <a:rPr lang="en-US" sz="3200" dirty="0">
                <a:latin typeface="+mn-lt"/>
                <a:ea typeface="Times New Roman" pitchFamily="18" charset="0"/>
                <a:cs typeface="Arial" pitchFamily="34" charset="0"/>
              </a:rPr>
              <a:t>of the school population. The deficiency must be remedied by the school within the time parameters (no longer than 2 years) prescribed by the visiting team and approved by the NAC.</a:t>
            </a:r>
            <a:endParaRPr lang="en-US" sz="3200" dirty="0">
              <a:latin typeface="+mn-lt"/>
              <a:cs typeface="Arial" pitchFamily="34" charset="0"/>
            </a:endParaRPr>
          </a:p>
        </p:txBody>
      </p:sp>
    </p:spTree>
    <p:extLst>
      <p:ext uri="{BB962C8B-B14F-4D97-AF65-F5344CB8AC3E}">
        <p14:creationId xmlns:p14="http://schemas.microsoft.com/office/powerpoint/2010/main" val="32178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620000" cy="76993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defRPr/>
            </a:pPr>
            <a:r>
              <a:rPr lang="en-US" sz="4400" b="1" dirty="0">
                <a:cs typeface="Aharoni" pitchFamily="2" charset="-79"/>
              </a:rPr>
              <a:t>Accredited with Distinction</a:t>
            </a:r>
          </a:p>
        </p:txBody>
      </p:sp>
      <p:sp>
        <p:nvSpPr>
          <p:cNvPr id="34819" name="TextBox 2"/>
          <p:cNvSpPr txBox="1">
            <a:spLocks noChangeArrowheads="1"/>
          </p:cNvSpPr>
          <p:nvPr/>
        </p:nvSpPr>
        <p:spPr bwMode="auto">
          <a:xfrm>
            <a:off x="1066800" y="1447800"/>
            <a:ext cx="7696200" cy="277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200"/>
              <a:t>Accreditation with Distinction may be awarded to schools with overall school accreditation averages that fall within the top 5 percent of the group of schools that were accredited within the year. </a:t>
            </a:r>
          </a:p>
          <a:p>
            <a:pPr eaLnBrk="1" hangingPunct="1"/>
            <a:endParaRPr lang="en-US" altLang="en-US" sz="1400"/>
          </a:p>
        </p:txBody>
      </p:sp>
      <p:pic>
        <p:nvPicPr>
          <p:cNvPr id="348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800600"/>
            <a:ext cx="298926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2" descr="WASC JPEG-c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114800"/>
            <a:ext cx="252888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72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81000" y="1524000"/>
            <a:ext cx="8534400" cy="4032250"/>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a:defRPr/>
            </a:pPr>
            <a:r>
              <a:rPr lang="en-US" sz="3200" dirty="0">
                <a:solidFill>
                  <a:schemeClr val="tx1"/>
                </a:solidFill>
                <a:ea typeface="Calibri" pitchFamily="34" charset="0"/>
                <a:cs typeface="Times New Roman" pitchFamily="18" charset="0"/>
              </a:rPr>
              <a:t>A Powerful Practice is much more than an expectation that quantifies standard compliance. It innovates and exceeds accreditation expectations. It is an uncommon, calculated risk that has resulted in significant reward for the students. Therefore it is a desirable condition that has ramifications for our schools within the LCMS alliance. </a:t>
            </a:r>
            <a:endParaRPr lang="en-US" sz="3200" dirty="0">
              <a:solidFill>
                <a:schemeClr val="tx1"/>
              </a:solidFill>
            </a:endParaRPr>
          </a:p>
        </p:txBody>
      </p:sp>
      <p:pic>
        <p:nvPicPr>
          <p:cNvPr id="35843" name="Picture 4" descr="M:\LCMS-National Mission\1_LCMS School Ministry\Logos and Images\2016 Rebranding - TO USE\NLSA Logo\NLSA_PP_green-gray_onel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0"/>
            <a:ext cx="3568700"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6022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81000" y="1749425"/>
            <a:ext cx="8534400" cy="4402138"/>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a:defRPr/>
            </a:pPr>
            <a:r>
              <a:rPr lang="en-US" sz="4000" dirty="0">
                <a:solidFill>
                  <a:schemeClr val="tx1"/>
                </a:solidFill>
                <a:latin typeface="Aharoni" pitchFamily="2" charset="-79"/>
                <a:ea typeface="Calibri" pitchFamily="34" charset="0"/>
                <a:cs typeface="Aharoni" pitchFamily="2" charset="-79"/>
              </a:rPr>
              <a:t>Powerful Practices dramatically </a:t>
            </a:r>
            <a:r>
              <a:rPr lang="en-US" sz="4000" u="sng" dirty="0">
                <a:solidFill>
                  <a:schemeClr val="tx1"/>
                </a:solidFill>
                <a:latin typeface="Aharoni" pitchFamily="2" charset="-79"/>
                <a:ea typeface="Calibri" pitchFamily="34" charset="0"/>
                <a:cs typeface="Aharoni" pitchFamily="2" charset="-79"/>
              </a:rPr>
              <a:t>improve the overall quality of education </a:t>
            </a:r>
            <a:r>
              <a:rPr lang="en-US" sz="4000" dirty="0">
                <a:solidFill>
                  <a:schemeClr val="tx1"/>
                </a:solidFill>
                <a:latin typeface="Aharoni" pitchFamily="2" charset="-79"/>
                <a:ea typeface="Calibri" pitchFamily="34" charset="0"/>
                <a:cs typeface="Aharoni" pitchFamily="2" charset="-79"/>
              </a:rPr>
              <a:t>provided to students by the school or significantly  </a:t>
            </a:r>
            <a:r>
              <a:rPr lang="en-US" sz="4000" u="sng" dirty="0">
                <a:solidFill>
                  <a:schemeClr val="tx1"/>
                </a:solidFill>
                <a:latin typeface="Aharoni" pitchFamily="2" charset="-79"/>
                <a:ea typeface="Calibri" pitchFamily="34" charset="0"/>
                <a:cs typeface="Aharoni" pitchFamily="2" charset="-79"/>
              </a:rPr>
              <a:t>enhance  ministry opportunities </a:t>
            </a:r>
            <a:r>
              <a:rPr lang="en-US" sz="4000" dirty="0">
                <a:solidFill>
                  <a:schemeClr val="tx1"/>
                </a:solidFill>
                <a:latin typeface="Aharoni" pitchFamily="2" charset="-79"/>
                <a:ea typeface="Calibri" pitchFamily="34" charset="0"/>
                <a:cs typeface="Aharoni" pitchFamily="2" charset="-79"/>
              </a:rPr>
              <a:t>that are available to the school and its congregation(s).</a:t>
            </a:r>
            <a:endParaRPr lang="en-US" sz="4000" dirty="0">
              <a:solidFill>
                <a:schemeClr val="tx1"/>
              </a:solidFill>
              <a:latin typeface="Aharoni" pitchFamily="2" charset="-79"/>
              <a:cs typeface="Aharoni" pitchFamily="2" charset="-79"/>
            </a:endParaRPr>
          </a:p>
        </p:txBody>
      </p:sp>
      <p:pic>
        <p:nvPicPr>
          <p:cNvPr id="36867" name="Picture 4" descr="M:\LCMS-National Mission\1_LCMS School Ministry\Logos and Images\2016 Rebranding - TO USE\NLSA Logo\NLSA_PP_green-gray_onel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3568700"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659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962400"/>
            <a:ext cx="7543800" cy="23082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4800" dirty="0">
                <a:solidFill>
                  <a:schemeClr val="tx1"/>
                </a:solidFill>
                <a:latin typeface="Aharoni" pitchFamily="2" charset="-79"/>
                <a:cs typeface="Aharoni" pitchFamily="2" charset="-79"/>
              </a:rPr>
              <a:t>Powerful Practices need </a:t>
            </a:r>
            <a:r>
              <a:rPr lang="en-US" sz="4800" u="sng" dirty="0">
                <a:solidFill>
                  <a:schemeClr val="tx1"/>
                </a:solidFill>
                <a:latin typeface="Aharoni" pitchFamily="2" charset="-79"/>
                <a:cs typeface="Aharoni" pitchFamily="2" charset="-79"/>
              </a:rPr>
              <a:t>not</a:t>
            </a:r>
            <a:r>
              <a:rPr lang="en-US" sz="4800" dirty="0">
                <a:solidFill>
                  <a:schemeClr val="tx1"/>
                </a:solidFill>
                <a:latin typeface="Aharoni" pitchFamily="2" charset="-79"/>
                <a:cs typeface="Aharoni" pitchFamily="2" charset="-79"/>
              </a:rPr>
              <a:t> be associated with Schools of Distinction</a:t>
            </a:r>
          </a:p>
        </p:txBody>
      </p:sp>
      <p:sp>
        <p:nvSpPr>
          <p:cNvPr id="3" name="TextBox 2"/>
          <p:cNvSpPr txBox="1"/>
          <p:nvPr/>
        </p:nvSpPr>
        <p:spPr>
          <a:xfrm>
            <a:off x="762000" y="1219200"/>
            <a:ext cx="7467600" cy="23082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4800" b="1" dirty="0">
                <a:solidFill>
                  <a:schemeClr val="tx1"/>
                </a:solidFill>
                <a:latin typeface="Aharoni" pitchFamily="2" charset="-79"/>
                <a:cs typeface="Aharoni" pitchFamily="2" charset="-79"/>
              </a:rPr>
              <a:t>Powerful Practices drive innovation and </a:t>
            </a:r>
          </a:p>
          <a:p>
            <a:pPr algn="ctr">
              <a:defRPr/>
            </a:pPr>
            <a:r>
              <a:rPr lang="en-US" sz="4800" b="1" dirty="0">
                <a:solidFill>
                  <a:schemeClr val="tx1"/>
                </a:solidFill>
                <a:latin typeface="Aharoni" pitchFamily="2" charset="-79"/>
                <a:cs typeface="Aharoni" pitchFamily="2" charset="-79"/>
              </a:rPr>
              <a:t>systemic change.</a:t>
            </a:r>
          </a:p>
        </p:txBody>
      </p:sp>
      <p:pic>
        <p:nvPicPr>
          <p:cNvPr id="37892" name="Picture 3" descr="M:\LCMS-National Mission\1_LCMS School Ministry\Logos and Images\2016 Rebranding - TO USE\NLSA Logo\NLSA_green-gray-onel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8625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8798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
          <p:cNvSpPr>
            <a:spLocks noChangeArrowheads="1"/>
          </p:cNvSpPr>
          <p:nvPr/>
        </p:nvSpPr>
        <p:spPr bwMode="auto">
          <a:xfrm>
            <a:off x="1828800" y="1066800"/>
            <a:ext cx="62118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000" b="1">
                <a:latin typeface="Calibri" pitchFamily="34" charset="0"/>
              </a:rPr>
              <a:t>Distribution of Co-Accredited Schools </a:t>
            </a:r>
          </a:p>
          <a:p>
            <a:pPr algn="ctr" eaLnBrk="1" hangingPunct="1"/>
            <a:r>
              <a:rPr lang="en-US" altLang="en-US" b="1">
                <a:latin typeface="Calibri" pitchFamily="34" charset="0"/>
              </a:rPr>
              <a:t> Total:  203</a:t>
            </a:r>
            <a:endParaRPr lang="en-US" altLang="en-US">
              <a:latin typeface="Calibri" pitchFamily="34" charset="0"/>
            </a:endParaRPr>
          </a:p>
        </p:txBody>
      </p:sp>
      <p:pic>
        <p:nvPicPr>
          <p:cNvPr id="3076" name="Picture 3" descr="M:\LCMS-National Mission\1_LCMS School Ministry\Logos and Images\2016 Rebranding - TO USE\NLSA Logo\NLSA_green-gray-onel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28625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74" name="Chart 5"/>
          <p:cNvGraphicFramePr>
            <a:graphicFrameLocks/>
          </p:cNvGraphicFramePr>
          <p:nvPr/>
        </p:nvGraphicFramePr>
        <p:xfrm>
          <a:off x="863600" y="2463800"/>
          <a:ext cx="7112000" cy="4165600"/>
        </p:xfrm>
        <a:graphic>
          <a:graphicData uri="http://schemas.openxmlformats.org/presentationml/2006/ole">
            <mc:AlternateContent xmlns:mc="http://schemas.openxmlformats.org/markup-compatibility/2006">
              <mc:Choice xmlns:v="urn:schemas-microsoft-com:vml" Requires="v">
                <p:oleObj spid="_x0000_s2050" r:id="rId4" imgW="7108552" imgH="4170025" progId="Excel.Chart.8">
                  <p:embed/>
                </p:oleObj>
              </mc:Choice>
              <mc:Fallback>
                <p:oleObj r:id="rId4" imgW="7108552" imgH="4170025"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600" y="2463800"/>
                        <a:ext cx="7112000" cy="416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38409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286000" y="310515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3315" name="TextBox 2"/>
          <p:cNvSpPr txBox="1">
            <a:spLocks noChangeArrowheads="1"/>
          </p:cNvSpPr>
          <p:nvPr/>
        </p:nvSpPr>
        <p:spPr bwMode="auto">
          <a:xfrm>
            <a:off x="1143000" y="1295400"/>
            <a:ext cx="6858000" cy="554038"/>
          </a:xfrm>
          <a:prstGeom prst="rect">
            <a:avLst/>
          </a:prstGeom>
          <a:noFill/>
          <a:ln w="9525">
            <a:noFill/>
            <a:miter lim="800000"/>
            <a:headEnd/>
            <a:tailEnd/>
          </a:ln>
        </p:spPr>
        <p:txBody>
          <a:bodyPr>
            <a:spAutoFit/>
          </a:bodyPr>
          <a:lstStyle/>
          <a:p>
            <a:pPr>
              <a:defRPr/>
            </a:pPr>
            <a:r>
              <a:rPr lang="en-US" sz="3000" b="1" dirty="0">
                <a:latin typeface="+mj-lt"/>
              </a:rPr>
              <a:t>2016 Candidate Schools by Type of School</a:t>
            </a:r>
          </a:p>
        </p:txBody>
      </p:sp>
      <p:pic>
        <p:nvPicPr>
          <p:cNvPr id="19460" name="Picture 3" descr="M:\LCMS-National Mission\1_LCMS School Ministry\Logos and Images\2016 Rebranding - TO USE\NLSA Logo\NLSA_green-gray-onel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8625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Diagram 6"/>
          <p:cNvGraphicFramePr/>
          <p:nvPr/>
        </p:nvGraphicFramePr>
        <p:xfrm>
          <a:off x="1752600" y="3124200"/>
          <a:ext cx="4876800" cy="345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9462" name="Group 7"/>
          <p:cNvGrpSpPr>
            <a:grpSpLocks/>
          </p:cNvGrpSpPr>
          <p:nvPr/>
        </p:nvGrpSpPr>
        <p:grpSpPr bwMode="auto">
          <a:xfrm>
            <a:off x="1371600" y="2590800"/>
            <a:ext cx="6019800" cy="766763"/>
            <a:chOff x="133886" y="483759"/>
            <a:chExt cx="5154626" cy="767520"/>
          </a:xfrm>
        </p:grpSpPr>
        <p:sp>
          <p:nvSpPr>
            <p:cNvPr id="9" name="Rounded Rectangle 8"/>
            <p:cNvSpPr/>
            <p:nvPr/>
          </p:nvSpPr>
          <p:spPr>
            <a:xfrm>
              <a:off x="133886" y="483759"/>
              <a:ext cx="4877320" cy="767520"/>
            </a:xfrm>
            <a:prstGeom prst="roundRect">
              <a:avLst/>
            </a:prstGeom>
            <a:solidFill>
              <a:srgbClr val="0070C0"/>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Rounded Rectangle 4"/>
            <p:cNvSpPr/>
            <p:nvPr/>
          </p:nvSpPr>
          <p:spPr>
            <a:xfrm>
              <a:off x="486646" y="521226"/>
              <a:ext cx="4801866" cy="692586"/>
            </a:xfrm>
            <a:prstGeom prst="rect">
              <a:avLst/>
            </a:prstGeom>
          </p:spPr>
          <p:style>
            <a:lnRef idx="0">
              <a:scrgbClr r="0" g="0" b="0"/>
            </a:lnRef>
            <a:fillRef idx="0">
              <a:scrgbClr r="0" g="0" b="0"/>
            </a:fillRef>
            <a:effectRef idx="0">
              <a:scrgbClr r="0" g="0" b="0"/>
            </a:effectRef>
            <a:fontRef idx="minor">
              <a:schemeClr val="lt1"/>
            </a:fontRef>
          </p:style>
          <p:txBody>
            <a:bodyPr lIns="121920" tIns="121920" rIns="121920" bIns="121920" spcCol="1270" anchor="ctr"/>
            <a:lstStyle/>
            <a:p>
              <a:pPr defTabSz="1422400">
                <a:lnSpc>
                  <a:spcPct val="90000"/>
                </a:lnSpc>
                <a:spcAft>
                  <a:spcPct val="35000"/>
                </a:spcAft>
                <a:defRPr/>
              </a:pPr>
              <a:r>
                <a:rPr lang="en-US" sz="4500" b="1" dirty="0"/>
                <a:t>    </a:t>
              </a:r>
              <a:r>
                <a:rPr lang="en-US" sz="4500" b="1" dirty="0">
                  <a:ln>
                    <a:solidFill>
                      <a:schemeClr val="tx1"/>
                    </a:solidFill>
                  </a:ln>
                </a:rPr>
                <a:t>125 Candidates </a:t>
              </a:r>
            </a:p>
          </p:txBody>
        </p:sp>
      </p:grpSp>
    </p:spTree>
    <p:extLst>
      <p:ext uri="{BB962C8B-B14F-4D97-AF65-F5344CB8AC3E}">
        <p14:creationId xmlns:p14="http://schemas.microsoft.com/office/powerpoint/2010/main" val="1182343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1371600" y="1371600"/>
            <a:ext cx="6713538" cy="554038"/>
          </a:xfrm>
          <a:prstGeom prst="rect">
            <a:avLst/>
          </a:prstGeom>
          <a:noFill/>
          <a:ln w="9525">
            <a:noFill/>
            <a:miter lim="800000"/>
            <a:headEnd/>
            <a:tailEnd/>
          </a:ln>
        </p:spPr>
        <p:txBody>
          <a:bodyPr wrap="none">
            <a:spAutoFit/>
          </a:bodyPr>
          <a:lstStyle/>
          <a:p>
            <a:pPr>
              <a:defRPr/>
            </a:pPr>
            <a:r>
              <a:rPr lang="en-US" sz="3000" b="1" dirty="0">
                <a:latin typeface="+mj-lt"/>
                <a:cs typeface="Aharoni" pitchFamily="2" charset="-79"/>
              </a:rPr>
              <a:t>2016 Candidate Schools by Protocol used</a:t>
            </a:r>
            <a:endParaRPr lang="en-US" sz="3000" b="1" dirty="0">
              <a:latin typeface="+mj-lt"/>
            </a:endParaRPr>
          </a:p>
        </p:txBody>
      </p:sp>
      <p:pic>
        <p:nvPicPr>
          <p:cNvPr id="20483" name="Picture 3" descr="M:\LCMS-National Mission\1_LCMS School Ministry\Logos and Images\2016 Rebranding - TO USE\NLSA Logo\NLSA_green-gray-onel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28625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Diagram 7"/>
          <p:cNvGraphicFramePr/>
          <p:nvPr/>
        </p:nvGraphicFramePr>
        <p:xfrm>
          <a:off x="1676400" y="22098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18731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276600" y="1447800"/>
            <a:ext cx="2463800" cy="708025"/>
          </a:xfrm>
          <a:prstGeom prst="rect">
            <a:avLst/>
          </a:prstGeom>
          <a:noFill/>
          <a:ln w="9525">
            <a:noFill/>
            <a:miter lim="800000"/>
            <a:headEnd/>
            <a:tailEnd/>
          </a:ln>
        </p:spPr>
        <p:txBody>
          <a:bodyPr wrap="none">
            <a:spAutoFit/>
          </a:bodyPr>
          <a:lstStyle/>
          <a:p>
            <a:pPr>
              <a:defRPr/>
            </a:pPr>
            <a:r>
              <a:rPr lang="en-US" sz="4000" b="1" dirty="0">
                <a:latin typeface="+mj-lt"/>
                <a:cs typeface="Aharoni" pitchFamily="2" charset="-79"/>
              </a:rPr>
              <a:t>Extensions</a:t>
            </a:r>
            <a:endParaRPr lang="en-US" sz="4000" b="1" dirty="0">
              <a:latin typeface="+mj-lt"/>
            </a:endParaRPr>
          </a:p>
        </p:txBody>
      </p:sp>
      <p:pic>
        <p:nvPicPr>
          <p:cNvPr id="21507" name="Picture 3" descr="M:\LCMS-National Mission\1_LCMS School Ministry\Logos and Images\2016 Rebranding - TO USE\NLSA Logo\NLSA_green-gray-onel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428625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Diagram 7"/>
          <p:cNvGraphicFramePr/>
          <p:nvPr/>
        </p:nvGraphicFramePr>
        <p:xfrm>
          <a:off x="1676400" y="16764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22360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09600" y="1143000"/>
          <a:ext cx="7924800" cy="4572000"/>
        </p:xfrm>
        <a:graphic>
          <a:graphicData uri="http://schemas.openxmlformats.org/drawingml/2006/table">
            <a:tbl>
              <a:tblPr firstRow="1" bandRow="1">
                <a:tableStyleId>{5C22544A-7EE6-4342-B048-85BDC9FD1C3A}</a:tableStyleId>
              </a:tblPr>
              <a:tblGrid>
                <a:gridCol w="3962400"/>
                <a:gridCol w="3962400"/>
              </a:tblGrid>
              <a:tr h="1310640">
                <a:tc>
                  <a:txBody>
                    <a:bodyPr/>
                    <a:lstStyle/>
                    <a:p>
                      <a:pPr algn="ctr"/>
                      <a:r>
                        <a:rPr lang="en-US" sz="4400" dirty="0" smtClean="0"/>
                        <a:t>2015</a:t>
                      </a:r>
                    </a:p>
                    <a:p>
                      <a:pPr algn="ctr"/>
                      <a:r>
                        <a:rPr lang="en-US" sz="4400" dirty="0" smtClean="0"/>
                        <a:t>69 schools</a:t>
                      </a:r>
                      <a:endParaRPr lang="en-US" sz="4400" dirty="0"/>
                    </a:p>
                  </a:txBody>
                  <a:tcPr/>
                </a:tc>
                <a:tc>
                  <a:txBody>
                    <a:bodyPr/>
                    <a:lstStyle/>
                    <a:p>
                      <a:pPr algn="ctr"/>
                      <a:r>
                        <a:rPr lang="en-US" sz="4400" dirty="0" smtClean="0"/>
                        <a:t>2016</a:t>
                      </a:r>
                    </a:p>
                    <a:p>
                      <a:pPr algn="ctr"/>
                      <a:r>
                        <a:rPr lang="en-US" sz="4400" dirty="0" smtClean="0"/>
                        <a:t>73 schools</a:t>
                      </a:r>
                      <a:endParaRPr lang="en-US" sz="4400" dirty="0"/>
                    </a:p>
                  </a:txBody>
                  <a:tcPr/>
                </a:tc>
              </a:tr>
              <a:tr h="530892">
                <a:tc>
                  <a:txBody>
                    <a:bodyPr/>
                    <a:lstStyle/>
                    <a:p>
                      <a:pPr algn="ctr"/>
                      <a:r>
                        <a:rPr lang="en-US" sz="4400" b="1" dirty="0" smtClean="0"/>
                        <a:t>3.01 average</a:t>
                      </a:r>
                      <a:endParaRPr lang="en-US" sz="4400" b="1" dirty="0"/>
                    </a:p>
                  </a:txBody>
                  <a:tcPr/>
                </a:tc>
                <a:tc>
                  <a:txBody>
                    <a:bodyPr/>
                    <a:lstStyle/>
                    <a:p>
                      <a:pPr algn="ctr"/>
                      <a:r>
                        <a:rPr lang="en-US" sz="4400" b="1" dirty="0" smtClean="0"/>
                        <a:t>2.92 average</a:t>
                      </a:r>
                      <a:endParaRPr lang="en-US" sz="4400" b="1" dirty="0"/>
                    </a:p>
                  </a:txBody>
                  <a:tcPr/>
                </a:tc>
              </a:tr>
              <a:tr h="530892">
                <a:tc>
                  <a:txBody>
                    <a:bodyPr/>
                    <a:lstStyle/>
                    <a:p>
                      <a:pPr algn="ctr"/>
                      <a:r>
                        <a:rPr lang="en-US" sz="3600" dirty="0" smtClean="0"/>
                        <a:t>16 above average</a:t>
                      </a:r>
                    </a:p>
                    <a:p>
                      <a:pPr algn="ctr"/>
                      <a:r>
                        <a:rPr lang="en-US" sz="3600" dirty="0" smtClean="0"/>
                        <a:t>53</a:t>
                      </a:r>
                      <a:r>
                        <a:rPr lang="en-US" sz="3600" baseline="0" dirty="0" smtClean="0"/>
                        <a:t> below average</a:t>
                      </a:r>
                      <a:endParaRPr lang="en-US" sz="3600" dirty="0"/>
                    </a:p>
                  </a:txBody>
                  <a:tcPr/>
                </a:tc>
                <a:tc>
                  <a:txBody>
                    <a:bodyPr/>
                    <a:lstStyle/>
                    <a:p>
                      <a:pPr algn="ctr"/>
                      <a:r>
                        <a:rPr lang="en-US" sz="3600" dirty="0" smtClean="0"/>
                        <a:t>33 above average</a:t>
                      </a:r>
                    </a:p>
                    <a:p>
                      <a:pPr algn="ctr"/>
                      <a:r>
                        <a:rPr lang="en-US" sz="3600" dirty="0" smtClean="0"/>
                        <a:t>40 below</a:t>
                      </a:r>
                      <a:r>
                        <a:rPr lang="en-US" sz="3600" baseline="0" dirty="0" smtClean="0"/>
                        <a:t> average</a:t>
                      </a:r>
                      <a:endParaRPr lang="en-US" sz="3600" dirty="0"/>
                    </a:p>
                  </a:txBody>
                  <a:tcPr/>
                </a:tc>
              </a:tr>
              <a:tr h="530892">
                <a:tc>
                  <a:txBody>
                    <a:bodyPr/>
                    <a:lstStyle/>
                    <a:p>
                      <a:pPr algn="ctr"/>
                      <a:r>
                        <a:rPr lang="en-US" sz="3600" dirty="0" smtClean="0"/>
                        <a:t>10 schools higher</a:t>
                      </a:r>
                      <a:r>
                        <a:rPr lang="en-US" sz="3600" baseline="0" dirty="0" smtClean="0"/>
                        <a:t>  than 3.5</a:t>
                      </a:r>
                      <a:endParaRPr lang="en-US" sz="3600" dirty="0"/>
                    </a:p>
                  </a:txBody>
                  <a:tcPr/>
                </a:tc>
                <a:tc>
                  <a:txBody>
                    <a:bodyPr/>
                    <a:lstStyle/>
                    <a:p>
                      <a:pPr algn="ctr"/>
                      <a:r>
                        <a:rPr lang="en-US" sz="3600" dirty="0" smtClean="0"/>
                        <a:t>2 schools higher</a:t>
                      </a:r>
                      <a:r>
                        <a:rPr lang="en-US" sz="3600" baseline="0" dirty="0" smtClean="0"/>
                        <a:t>            than 3.5</a:t>
                      </a:r>
                      <a:endParaRPr lang="en-US" sz="3600" dirty="0"/>
                    </a:p>
                  </a:txBody>
                  <a:tcPr/>
                </a:tc>
              </a:tr>
            </a:tbl>
          </a:graphicData>
        </a:graphic>
      </p:graphicFrame>
      <p:sp>
        <p:nvSpPr>
          <p:cNvPr id="4" name="TextBox 3"/>
          <p:cNvSpPr txBox="1"/>
          <p:nvPr/>
        </p:nvSpPr>
        <p:spPr>
          <a:xfrm>
            <a:off x="2057400" y="228600"/>
            <a:ext cx="5029200" cy="1016000"/>
          </a:xfrm>
          <a:prstGeom prst="rect">
            <a:avLst/>
          </a:prstGeom>
          <a:noFill/>
        </p:spPr>
        <p:txBody>
          <a:bodyPr>
            <a:spAutoFit/>
          </a:bodyPr>
          <a:lstStyle/>
          <a:p>
            <a:pPr algn="ctr">
              <a:defRPr/>
            </a:pPr>
            <a:r>
              <a:rPr lang="en-US" sz="6000" dirty="0">
                <a:solidFill>
                  <a:schemeClr val="tx2">
                    <a:lumMod val="60000"/>
                    <a:lumOff val="40000"/>
                  </a:schemeClr>
                </a:solidFill>
              </a:rPr>
              <a:t>EBA Results</a:t>
            </a:r>
          </a:p>
        </p:txBody>
      </p:sp>
    </p:spTree>
    <p:extLst>
      <p:ext uri="{BB962C8B-B14F-4D97-AF65-F5344CB8AC3E}">
        <p14:creationId xmlns:p14="http://schemas.microsoft.com/office/powerpoint/2010/main" val="3758310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762000" y="685800"/>
            <a:ext cx="7315200" cy="132397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4000" b="1" dirty="0">
                <a:cs typeface="Aharoni" pitchFamily="2" charset="-79"/>
              </a:rPr>
              <a:t>Level and Award Changes Effective with 2017 Candidates </a:t>
            </a:r>
            <a:r>
              <a:rPr lang="en-US" sz="4000" b="1" dirty="0">
                <a:latin typeface="Aharoni" pitchFamily="2" charset="-79"/>
                <a:cs typeface="Aharoni" pitchFamily="2" charset="-79"/>
              </a:rPr>
              <a:t> </a:t>
            </a:r>
          </a:p>
        </p:txBody>
      </p:sp>
      <p:sp>
        <p:nvSpPr>
          <p:cNvPr id="24579" name="TextBox 2"/>
          <p:cNvSpPr txBox="1">
            <a:spLocks noChangeArrowheads="1"/>
          </p:cNvSpPr>
          <p:nvPr/>
        </p:nvSpPr>
        <p:spPr bwMode="auto">
          <a:xfrm>
            <a:off x="762000" y="3048000"/>
            <a:ext cx="7391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a:t>Accredited in Good Standing</a:t>
            </a:r>
          </a:p>
        </p:txBody>
      </p:sp>
      <p:sp>
        <p:nvSpPr>
          <p:cNvPr id="24580" name="TextBox 3"/>
          <p:cNvSpPr txBox="1">
            <a:spLocks noChangeArrowheads="1"/>
          </p:cNvSpPr>
          <p:nvPr/>
        </p:nvSpPr>
        <p:spPr bwMode="auto">
          <a:xfrm>
            <a:off x="762000" y="3733800"/>
            <a:ext cx="7239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a:t>Accredited with Provision</a:t>
            </a:r>
          </a:p>
        </p:txBody>
      </p:sp>
      <p:sp>
        <p:nvSpPr>
          <p:cNvPr id="24581" name="TextBox 4"/>
          <p:cNvSpPr txBox="1">
            <a:spLocks noChangeArrowheads="1"/>
          </p:cNvSpPr>
          <p:nvPr/>
        </p:nvSpPr>
        <p:spPr bwMode="auto">
          <a:xfrm>
            <a:off x="762000" y="4495800"/>
            <a:ext cx="7010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a:t>Accredited with Distinction</a:t>
            </a:r>
          </a:p>
        </p:txBody>
      </p:sp>
      <p:sp>
        <p:nvSpPr>
          <p:cNvPr id="6" name="TextBox 5"/>
          <p:cNvSpPr txBox="1"/>
          <p:nvPr/>
        </p:nvSpPr>
        <p:spPr>
          <a:xfrm>
            <a:off x="762000" y="2286000"/>
            <a:ext cx="7620000" cy="646113"/>
          </a:xfrm>
          <a:prstGeom prst="rect">
            <a:avLst/>
          </a:prstGeom>
          <a:noFill/>
        </p:spPr>
        <p:txBody>
          <a:bodyPr>
            <a:spAutoFit/>
          </a:bodyPr>
          <a:lstStyle/>
          <a:p>
            <a:pPr>
              <a:defRPr/>
            </a:pPr>
            <a:r>
              <a:rPr lang="en-US" sz="3600" i="1" dirty="0">
                <a:solidFill>
                  <a:schemeClr val="accent3">
                    <a:lumMod val="50000"/>
                  </a:schemeClr>
                </a:solidFill>
              </a:rPr>
              <a:t>What is a candidate school?</a:t>
            </a:r>
          </a:p>
        </p:txBody>
      </p:sp>
    </p:spTree>
    <p:extLst>
      <p:ext uri="{BB962C8B-B14F-4D97-AF65-F5344CB8AC3E}">
        <p14:creationId xmlns:p14="http://schemas.microsoft.com/office/powerpoint/2010/main" val="28187239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blinds(horizontal)">
                                      <p:cBhvr>
                                        <p:cTn id="7" dur="500"/>
                                        <p:tgtEl>
                                          <p:spTgt spid="24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blinds(horizontal)">
                                      <p:cBhvr>
                                        <p:cTn id="12" dur="500"/>
                                        <p:tgtEl>
                                          <p:spTgt spid="245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1"/>
                                        </p:tgtEl>
                                        <p:attrNameLst>
                                          <p:attrName>style.visibility</p:attrName>
                                        </p:attrNameLst>
                                      </p:cBhvr>
                                      <p:to>
                                        <p:strVal val="visible"/>
                                      </p:to>
                                    </p:set>
                                    <p:animEffect transition="in" filter="blinds(horizontal)">
                                      <p:cBhvr>
                                        <p:cTn id="17"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P spid="245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769938"/>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4400" dirty="0">
                <a:latin typeface="Aharoni" pitchFamily="2" charset="-79"/>
                <a:cs typeface="Aharoni" pitchFamily="2" charset="-79"/>
              </a:rPr>
              <a:t>Accredited In Good Standing</a:t>
            </a:r>
          </a:p>
        </p:txBody>
      </p:sp>
      <p:sp>
        <p:nvSpPr>
          <p:cNvPr id="30723" name="Rectangle 1"/>
          <p:cNvSpPr>
            <a:spLocks noChangeArrowheads="1"/>
          </p:cNvSpPr>
          <p:nvPr/>
        </p:nvSpPr>
        <p:spPr bwMode="auto">
          <a:xfrm>
            <a:off x="685800" y="1720850"/>
            <a:ext cx="79248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3200">
                <a:latin typeface="Calibri" pitchFamily="34" charset="0"/>
                <a:cs typeface="Times New Roman" pitchFamily="18" charset="0"/>
              </a:rPr>
              <a:t>A school successfully concludes an NLSA process or completes a process associated with recognized accreditation partners, complies with required standards and indicators of success, and is committed to continuing school improvement. </a:t>
            </a:r>
          </a:p>
          <a:p>
            <a:endParaRPr lang="en-US" altLang="en-US" sz="1400">
              <a:latin typeface="Calibri" pitchFamily="34" charset="0"/>
              <a:cs typeface="Times New Roman" pitchFamily="18" charset="0"/>
            </a:endParaRPr>
          </a:p>
          <a:p>
            <a:r>
              <a:rPr lang="en-US" altLang="en-US" sz="3200" b="1" u="sng">
                <a:latin typeface="Calibri" pitchFamily="34" charset="0"/>
                <a:cs typeface="Times New Roman" pitchFamily="18" charset="0"/>
              </a:rPr>
              <a:t>THIS IS A SIGNIFICANT ACCOMPLISHMENT</a:t>
            </a:r>
            <a:r>
              <a:rPr lang="en-US" altLang="en-US" sz="3200" b="1">
                <a:latin typeface="Calibri" pitchFamily="34" charset="0"/>
                <a:cs typeface="Times New Roman" pitchFamily="18" charset="0"/>
              </a:rPr>
              <a:t>!</a:t>
            </a:r>
            <a:endParaRPr lang="en-US" altLang="en-US" sz="3200" b="1"/>
          </a:p>
          <a:p>
            <a:endParaRPr lang="en-US" altLang="en-US"/>
          </a:p>
        </p:txBody>
      </p:sp>
    </p:spTree>
    <p:extLst>
      <p:ext uri="{BB962C8B-B14F-4D97-AF65-F5344CB8AC3E}">
        <p14:creationId xmlns:p14="http://schemas.microsoft.com/office/powerpoint/2010/main" val="2479052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077200" cy="769938"/>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defRPr/>
            </a:pPr>
            <a:r>
              <a:rPr lang="en-US" sz="4400" dirty="0">
                <a:latin typeface="Aharoni" pitchFamily="2" charset="-79"/>
                <a:cs typeface="Aharoni" pitchFamily="2" charset="-79"/>
              </a:rPr>
              <a:t>Accredited with Provision</a:t>
            </a:r>
          </a:p>
        </p:txBody>
      </p:sp>
      <p:sp>
        <p:nvSpPr>
          <p:cNvPr id="21507" name="Rectangle 1"/>
          <p:cNvSpPr>
            <a:spLocks noChangeArrowheads="1"/>
          </p:cNvSpPr>
          <p:nvPr/>
        </p:nvSpPr>
        <p:spPr bwMode="auto">
          <a:xfrm>
            <a:off x="533400" y="990600"/>
            <a:ext cx="8229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3200">
                <a:latin typeface="Calibri" pitchFamily="34" charset="0"/>
                <a:cs typeface="Times New Roman" pitchFamily="18" charset="0"/>
              </a:rPr>
              <a:t>An accredited school concludes an NLSA process or completes a process associated with recognized accreditation partners.  The school has failed to comply with any single </a:t>
            </a:r>
            <a:r>
              <a:rPr lang="en-US" altLang="en-US" sz="3200" i="1">
                <a:latin typeface="Calibri" pitchFamily="34" charset="0"/>
                <a:cs typeface="Times New Roman" pitchFamily="18" charset="0"/>
              </a:rPr>
              <a:t>required</a:t>
            </a:r>
            <a:r>
              <a:rPr lang="en-US" altLang="en-US" sz="3200">
                <a:latin typeface="Calibri" pitchFamily="34" charset="0"/>
                <a:cs typeface="Times New Roman" pitchFamily="18" charset="0"/>
              </a:rPr>
              <a:t> </a:t>
            </a:r>
            <a:r>
              <a:rPr lang="en-US" altLang="en-US" sz="3200" i="1">
                <a:latin typeface="Calibri" pitchFamily="34" charset="0"/>
                <a:cs typeface="Times New Roman" pitchFamily="18" charset="0"/>
              </a:rPr>
              <a:t>evidence or indicator</a:t>
            </a:r>
            <a:r>
              <a:rPr lang="en-US" altLang="en-US" sz="3200">
                <a:latin typeface="Calibri" pitchFamily="34" charset="0"/>
                <a:cs typeface="Times New Roman" pitchFamily="18" charset="0"/>
              </a:rPr>
              <a:t>, or has </a:t>
            </a:r>
            <a:r>
              <a:rPr lang="en-US" altLang="en-US" sz="3200" i="1">
                <a:latin typeface="Calibri" pitchFamily="34" charset="0"/>
                <a:cs typeface="Times New Roman" pitchFamily="18" charset="0"/>
              </a:rPr>
              <a:t>major deficiencies</a:t>
            </a:r>
            <a:r>
              <a:rPr lang="en-US" altLang="en-US" sz="3200">
                <a:latin typeface="Calibri" pitchFamily="34" charset="0"/>
                <a:cs typeface="Times New Roman" pitchFamily="18" charset="0"/>
              </a:rPr>
              <a:t>, but demonstrates a commitment to continuing school improvement. </a:t>
            </a:r>
            <a:endParaRPr lang="en-US" altLang="en-US" sz="3200"/>
          </a:p>
        </p:txBody>
      </p:sp>
      <p:sp>
        <p:nvSpPr>
          <p:cNvPr id="4" name="TextBox 3"/>
          <p:cNvSpPr txBox="1">
            <a:spLocks noChangeArrowheads="1"/>
          </p:cNvSpPr>
          <p:nvPr/>
        </p:nvSpPr>
        <p:spPr bwMode="auto">
          <a:xfrm>
            <a:off x="609600" y="4495800"/>
            <a:ext cx="79248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200">
                <a:latin typeface="Calibri" pitchFamily="34" charset="0"/>
                <a:cs typeface="Times New Roman" pitchFamily="18" charset="0"/>
              </a:rPr>
              <a:t>A school  using the EBA protocol that is assigned any general indicator rating of “1” results in the automatic designation of Accreditation with Provision.</a:t>
            </a:r>
            <a:endParaRPr lang="en-US" altLang="en-US" sz="3200"/>
          </a:p>
        </p:txBody>
      </p:sp>
    </p:spTree>
    <p:extLst>
      <p:ext uri="{BB962C8B-B14F-4D97-AF65-F5344CB8AC3E}">
        <p14:creationId xmlns:p14="http://schemas.microsoft.com/office/powerpoint/2010/main" val="3198013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461</Words>
  <Application>Microsoft Office PowerPoint</Application>
  <PresentationFormat>On-screen Show (4:3)</PresentationFormat>
  <Paragraphs>55</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Microsoft Office Excel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2016-12-08T22:05:05Z</dcterms:created>
  <dcterms:modified xsi:type="dcterms:W3CDTF">2016-12-08T22:07:09Z</dcterms:modified>
</cp:coreProperties>
</file>